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Lst>
  <p:notesMasterIdLst>
    <p:notesMasterId r:id="rId32"/>
  </p:notesMasterIdLst>
  <p:sldIdLst>
    <p:sldId id="412" r:id="rId4"/>
    <p:sldId id="427" r:id="rId5"/>
    <p:sldId id="446" r:id="rId6"/>
    <p:sldId id="447" r:id="rId7"/>
    <p:sldId id="455" r:id="rId8"/>
    <p:sldId id="448" r:id="rId9"/>
    <p:sldId id="449" r:id="rId10"/>
    <p:sldId id="450" r:id="rId11"/>
    <p:sldId id="451" r:id="rId12"/>
    <p:sldId id="452" r:id="rId13"/>
    <p:sldId id="457" r:id="rId14"/>
    <p:sldId id="458" r:id="rId15"/>
    <p:sldId id="453" r:id="rId16"/>
    <p:sldId id="469" r:id="rId17"/>
    <p:sldId id="459" r:id="rId18"/>
    <p:sldId id="460" r:id="rId19"/>
    <p:sldId id="462" r:id="rId20"/>
    <p:sldId id="461" r:id="rId21"/>
    <p:sldId id="463" r:id="rId22"/>
    <p:sldId id="464" r:id="rId23"/>
    <p:sldId id="465" r:id="rId24"/>
    <p:sldId id="466" r:id="rId25"/>
    <p:sldId id="275" r:id="rId26"/>
    <p:sldId id="454" r:id="rId27"/>
    <p:sldId id="467" r:id="rId28"/>
    <p:sldId id="468" r:id="rId29"/>
    <p:sldId id="456" r:id="rId30"/>
    <p:sldId id="470" r:id="rId31"/>
  </p:sldIdLst>
  <p:sldSz cx="12192000" cy="6858000"/>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Liu" initials="vL" lastIdx="2" clrIdx="0">
    <p:extLst>
      <p:ext uri="{19B8F6BF-5375-455C-9EA6-DF929625EA0E}">
        <p15:presenceInfo xmlns:p15="http://schemas.microsoft.com/office/powerpoint/2012/main" userId="338e2a59ae1306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CB0BBD"/>
    <a:srgbClr val="0626E8"/>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2" autoAdjust="0"/>
    <p:restoredTop sz="95772" autoAdjust="0"/>
  </p:normalViewPr>
  <p:slideViewPr>
    <p:cSldViewPr snapToGrid="0">
      <p:cViewPr varScale="1">
        <p:scale>
          <a:sx n="84" d="100"/>
          <a:sy n="84" d="100"/>
        </p:scale>
        <p:origin x="77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TCH\My%20Projects\&#22283;&#31185;&#26371;&#35336;&#30059;\&#22283;&#31185;&#26371;&#23560;&#38988;&#30740;&#31350;&#35336;&#30059;\MOST107TCH\20171216&#25776;&#23531;\OpenAI_Report.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DEC_ANcode\2025ICCE-TW_ANDEC\Trade-off_DEC_A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spc="0" baseline="0">
                <a:solidFill>
                  <a:schemeClr val="tx1">
                    <a:lumMod val="65000"/>
                    <a:lumOff val="35000"/>
                  </a:schemeClr>
                </a:solidFill>
                <a:latin typeface="+mn-lt"/>
                <a:ea typeface="+mn-ea"/>
                <a:cs typeface="+mn-cs"/>
              </a:defRPr>
            </a:pPr>
            <a:r>
              <a:rPr lang="en-US" sz="900"/>
              <a:t>PetaFLOPS-days</a:t>
            </a:r>
          </a:p>
        </c:rich>
      </c:tx>
      <c:overlay val="0"/>
      <c:spPr>
        <a:noFill/>
        <a:ln>
          <a:noFill/>
        </a:ln>
        <a:effectLst/>
      </c:spPr>
    </c:title>
    <c:autoTitleDeleted val="0"/>
    <c:plotArea>
      <c:layout>
        <c:manualLayout>
          <c:layoutTarget val="inner"/>
          <c:xMode val="edge"/>
          <c:yMode val="edge"/>
          <c:x val="0.12224756384042426"/>
          <c:y val="0.14399490053516531"/>
          <c:w val="0.80501938399078854"/>
          <c:h val="0.74050180838121382"/>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3123675963784362"/>
                  <c:y val="-5.1715628508525152E-2"/>
                </c:manualLayout>
              </c:layout>
              <c:tx>
                <c:rich>
                  <a:bodyPr/>
                  <a:lstStyle/>
                  <a:p>
                    <a:fld id="{A7878916-B58F-463A-B498-AD1F0DD70101}"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C52-4A36-88F9-E26CC0D7C368}"/>
                </c:ext>
              </c:extLst>
            </c:dLbl>
            <c:dLbl>
              <c:idx val="1"/>
              <c:tx>
                <c:rich>
                  <a:bodyPr/>
                  <a:lstStyle/>
                  <a:p>
                    <a:fld id="{811FF273-D050-4C44-BAAE-3BA5DCF382E1}" type="CELLRANGE">
                      <a:rPr lang="zh-TW" altLang="en-US"/>
                      <a:pPr/>
                      <a:t>[CELLRANGE]</a:t>
                    </a:fld>
                    <a:endParaRPr lang="zh-TW" alt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C52-4A36-88F9-E26CC0D7C368}"/>
                </c:ext>
              </c:extLst>
            </c:dLbl>
            <c:dLbl>
              <c:idx val="2"/>
              <c:layout>
                <c:manualLayout>
                  <c:x val="-2.3858470378137028E-2"/>
                  <c:y val="4.9346656854184996E-2"/>
                </c:manualLayout>
              </c:layout>
              <c:tx>
                <c:rich>
                  <a:bodyPr/>
                  <a:lstStyle/>
                  <a:p>
                    <a:fld id="{54D4FE24-6A91-4D6E-BE24-C112E04B2D05}"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10918474576157523"/>
                      <c:h val="8.3606881183191345E-2"/>
                    </c:manualLayout>
                  </c15:layout>
                  <c15:dlblFieldTable/>
                  <c15:showDataLabelsRange val="1"/>
                </c:ext>
                <c:ext xmlns:c16="http://schemas.microsoft.com/office/drawing/2014/chart" uri="{C3380CC4-5D6E-409C-BE32-E72D297353CC}">
                  <c16:uniqueId val="{00000002-EC52-4A36-88F9-E26CC0D7C368}"/>
                </c:ext>
              </c:extLst>
            </c:dLbl>
            <c:dLbl>
              <c:idx val="3"/>
              <c:layout>
                <c:manualLayout>
                  <c:x val="-0.23422745708959372"/>
                  <c:y val="-2.6198728905145741E-2"/>
                </c:manualLayout>
              </c:layout>
              <c:tx>
                <c:rich>
                  <a:bodyPr/>
                  <a:lstStyle/>
                  <a:p>
                    <a:fld id="{10152CD4-98C6-415F-ABC2-582F93F6244E}"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5544845355868978"/>
                      <c:h val="7.3978812349948797E-2"/>
                    </c:manualLayout>
                  </c15:layout>
                  <c15:dlblFieldTable/>
                  <c15:showDataLabelsRange val="1"/>
                </c:ext>
                <c:ext xmlns:c16="http://schemas.microsoft.com/office/drawing/2014/chart" uri="{C3380CC4-5D6E-409C-BE32-E72D297353CC}">
                  <c16:uniqueId val="{00000003-EC52-4A36-88F9-E26CC0D7C368}"/>
                </c:ext>
              </c:extLst>
            </c:dLbl>
            <c:dLbl>
              <c:idx val="4"/>
              <c:layout>
                <c:manualLayout>
                  <c:x val="1.4391967698042959E-2"/>
                  <c:y val="5.1266692005835918E-2"/>
                </c:manualLayout>
              </c:layout>
              <c:tx>
                <c:rich>
                  <a:bodyPr/>
                  <a:lstStyle/>
                  <a:p>
                    <a:fld id="{C5C6ED4D-2214-4DCB-9215-868A8C952177}"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17878805964944516"/>
                      <c:h val="8.3606881183191345E-2"/>
                    </c:manualLayout>
                  </c15:layout>
                  <c15:dlblFieldTable/>
                  <c15:showDataLabelsRange val="1"/>
                </c:ext>
                <c:ext xmlns:c16="http://schemas.microsoft.com/office/drawing/2014/chart" uri="{C3380CC4-5D6E-409C-BE32-E72D297353CC}">
                  <c16:uniqueId val="{00000004-EC52-4A36-88F9-E26CC0D7C368}"/>
                </c:ext>
              </c:extLst>
            </c:dLbl>
            <c:dLbl>
              <c:idx val="5"/>
              <c:layout>
                <c:manualLayout>
                  <c:x val="-0.25599793854393066"/>
                  <c:y val="2.3148207838261149E-2"/>
                </c:manualLayout>
              </c:layout>
              <c:tx>
                <c:rich>
                  <a:bodyPr/>
                  <a:lstStyle/>
                  <a:p>
                    <a:fld id="{4A9765D9-BE07-4682-BE1E-4658D514C303}"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0665895911892532"/>
                      <c:h val="8.2067449292866995E-2"/>
                    </c:manualLayout>
                  </c15:layout>
                  <c15:dlblFieldTable/>
                  <c15:showDataLabelsRange val="1"/>
                </c:ext>
                <c:ext xmlns:c16="http://schemas.microsoft.com/office/drawing/2014/chart" uri="{C3380CC4-5D6E-409C-BE32-E72D297353CC}">
                  <c16:uniqueId val="{00000005-EC52-4A36-88F9-E26CC0D7C368}"/>
                </c:ext>
              </c:extLst>
            </c:dLbl>
            <c:dLbl>
              <c:idx val="6"/>
              <c:layout>
                <c:manualLayout>
                  <c:x val="-0.26438928525683369"/>
                  <c:y val="-1.9649030157909156E-2"/>
                </c:manualLayout>
              </c:layout>
              <c:tx>
                <c:rich>
                  <a:bodyPr/>
                  <a:lstStyle/>
                  <a:p>
                    <a:fld id="{5917DEFF-5C09-41B1-92CC-E78037B47BAB}"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0523223570074414"/>
                      <c:h val="6.8968095854260919E-2"/>
                    </c:manualLayout>
                  </c15:layout>
                  <c15:dlblFieldTable/>
                  <c15:showDataLabelsRange val="1"/>
                </c:ext>
                <c:ext xmlns:c16="http://schemas.microsoft.com/office/drawing/2014/chart" uri="{C3380CC4-5D6E-409C-BE32-E72D297353CC}">
                  <c16:uniqueId val="{00000006-EC52-4A36-88F9-E26CC0D7C368}"/>
                </c:ext>
              </c:extLst>
            </c:dLbl>
            <c:dLbl>
              <c:idx val="7"/>
              <c:layout>
                <c:manualLayout>
                  <c:x val="1.9082216152452303E-3"/>
                  <c:y val="2.6198706877212069E-2"/>
                </c:manualLayout>
              </c:layout>
              <c:tx>
                <c:rich>
                  <a:bodyPr/>
                  <a:lstStyle/>
                  <a:p>
                    <a:fld id="{9673BB99-E78B-4C83-9909-49E79F87CAA3}"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EC52-4A36-88F9-E26CC0D7C368}"/>
                </c:ext>
              </c:extLst>
            </c:dLbl>
            <c:dLbl>
              <c:idx val="8"/>
              <c:tx>
                <c:rich>
                  <a:bodyPr/>
                  <a:lstStyle/>
                  <a:p>
                    <a:fld id="{5D7F9116-CF1E-47F1-9B25-42208A51E99D}" type="CELLRANGE">
                      <a:rPr lang="zh-TW" altLang="en-US"/>
                      <a:pPr/>
                      <a:t>[CELLRANGE]</a:t>
                    </a:fld>
                    <a:endParaRPr lang="zh-TW" alt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EC52-4A36-88F9-E26CC0D7C368}"/>
                </c:ext>
              </c:extLst>
            </c:dLbl>
            <c:dLbl>
              <c:idx val="9"/>
              <c:layout>
                <c:manualLayout>
                  <c:x val="-6.406675523193392E-2"/>
                  <c:y val="5.2846092395825266E-2"/>
                </c:manualLayout>
              </c:layout>
              <c:tx>
                <c:rich>
                  <a:bodyPr/>
                  <a:lstStyle/>
                  <a:p>
                    <a:fld id="{92CEF8F7-DC77-4758-933D-2834AF96AA4C}"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EC52-4A36-88F9-E26CC0D7C368}"/>
                </c:ext>
              </c:extLst>
            </c:dLbl>
            <c:dLbl>
              <c:idx val="10"/>
              <c:layout>
                <c:manualLayout>
                  <c:x val="5.2473579630614433E-3"/>
                  <c:y val="2.7212359600975129E-2"/>
                </c:manualLayout>
              </c:layout>
              <c:tx>
                <c:rich>
                  <a:bodyPr/>
                  <a:lstStyle/>
                  <a:p>
                    <a:fld id="{17D8D3D1-E791-423E-AF06-68532EDE74B9}"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14044122134230697"/>
                      <c:h val="5.0858497586676196E-2"/>
                    </c:manualLayout>
                  </c15:layout>
                  <c15:dlblFieldTable/>
                  <c15:showDataLabelsRange val="1"/>
                </c:ext>
                <c:ext xmlns:c16="http://schemas.microsoft.com/office/drawing/2014/chart" uri="{C3380CC4-5D6E-409C-BE32-E72D297353CC}">
                  <c16:uniqueId val="{0000000A-EC52-4A36-88F9-E26CC0D7C368}"/>
                </c:ext>
              </c:extLst>
            </c:dLbl>
            <c:dLbl>
              <c:idx val="11"/>
              <c:layout>
                <c:manualLayout>
                  <c:x val="-2.010657338924591E-3"/>
                  <c:y val="-2.5786128822157468E-7"/>
                </c:manualLayout>
              </c:layout>
              <c:tx>
                <c:rich>
                  <a:bodyPr/>
                  <a:lstStyle/>
                  <a:p>
                    <a:fld id="{C99DDC4A-ECCD-42EF-B284-60921CAC6501}"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4285515018653023"/>
                      <c:h val="8.2067449292866981E-2"/>
                    </c:manualLayout>
                  </c15:layout>
                  <c15:dlblFieldTable/>
                  <c15:showDataLabelsRange val="1"/>
                </c:ext>
                <c:ext xmlns:c16="http://schemas.microsoft.com/office/drawing/2014/chart" uri="{C3380CC4-5D6E-409C-BE32-E72D297353CC}">
                  <c16:uniqueId val="{0000000B-EC52-4A36-88F9-E26CC0D7C368}"/>
                </c:ext>
              </c:extLst>
            </c:dLbl>
            <c:dLbl>
              <c:idx val="12"/>
              <c:layout>
                <c:manualLayout>
                  <c:x val="-0.21028109301431963"/>
                  <c:y val="3.1277027086265431E-2"/>
                </c:manualLayout>
              </c:layout>
              <c:tx>
                <c:rich>
                  <a:bodyPr/>
                  <a:lstStyle/>
                  <a:p>
                    <a:fld id="{300F9286-78F8-4328-8259-78DF3B19FCAF}"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14687136822608149"/>
                      <c:h val="7.0507527744585297E-2"/>
                    </c:manualLayout>
                  </c15:layout>
                  <c15:dlblFieldTable/>
                  <c15:showDataLabelsRange val="1"/>
                </c:ext>
                <c:ext xmlns:c16="http://schemas.microsoft.com/office/drawing/2014/chart" uri="{C3380CC4-5D6E-409C-BE32-E72D297353CC}">
                  <c16:uniqueId val="{0000000C-EC52-4A36-88F9-E26CC0D7C368}"/>
                </c:ext>
              </c:extLst>
            </c:dLbl>
            <c:dLbl>
              <c:idx val="13"/>
              <c:layout>
                <c:manualLayout>
                  <c:x val="-0.21912476637613593"/>
                  <c:y val="-1.5808959854607521E-2"/>
                </c:manualLayout>
              </c:layout>
              <c:tx>
                <c:rich>
                  <a:bodyPr/>
                  <a:lstStyle/>
                  <a:p>
                    <a:fld id="{45F88173-6A9F-411B-BF80-F704456EA311}"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0810680676162951"/>
                      <c:h val="8.2067449292866995E-2"/>
                    </c:manualLayout>
                  </c15:layout>
                  <c15:dlblFieldTable/>
                  <c15:showDataLabelsRange val="1"/>
                </c:ext>
                <c:ext xmlns:c16="http://schemas.microsoft.com/office/drawing/2014/chart" uri="{C3380CC4-5D6E-409C-BE32-E72D297353CC}">
                  <c16:uniqueId val="{0000000D-EC52-4A36-88F9-E26CC0D7C368}"/>
                </c:ext>
              </c:extLst>
            </c:dLbl>
            <c:dLbl>
              <c:idx val="14"/>
              <c:layout>
                <c:manualLayout>
                  <c:x val="-0.21096813326904415"/>
                  <c:y val="-2.5409393474149663E-2"/>
                </c:manualLayout>
              </c:layout>
              <c:tx>
                <c:rich>
                  <a:bodyPr/>
                  <a:lstStyle/>
                  <a:p>
                    <a:fld id="{9DE24CBE-4FE1-4764-A01B-AFFD69EFD1A5}"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5741879412196655"/>
                      <c:h val="0.14756421648589726"/>
                    </c:manualLayout>
                  </c15:layout>
                  <c15:dlblFieldTable/>
                  <c15:showDataLabelsRange val="1"/>
                </c:ext>
                <c:ext xmlns:c16="http://schemas.microsoft.com/office/drawing/2014/chart" uri="{C3380CC4-5D6E-409C-BE32-E72D297353CC}">
                  <c16:uniqueId val="{0000000E-EC52-4A36-88F9-E26CC0D7C368}"/>
                </c:ext>
              </c:extLst>
            </c:dLbl>
            <c:dLbl>
              <c:idx val="15"/>
              <c:layout>
                <c:manualLayout>
                  <c:x val="3.5793560553987833E-3"/>
                  <c:y val="-1.3888888888888916E-2"/>
                </c:manualLayout>
              </c:layout>
              <c:tx>
                <c:rich>
                  <a:bodyPr/>
                  <a:lstStyle/>
                  <a:p>
                    <a:fld id="{B53DA2AB-A031-402B-A5B3-DD94EEC82CAD}" type="CELLRANGE">
                      <a:rPr lang="en-US" altLang="zh-TW"/>
                      <a:pPr/>
                      <a:t>[CELLRANGE]</a:t>
                    </a:fld>
                    <a:endParaRPr lang="zh-TW"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2354325000553255"/>
                      <c:h val="0.14756421648589726"/>
                    </c:manualLayout>
                  </c15:layout>
                  <c15:dlblFieldTable/>
                  <c15:showDataLabelsRange val="1"/>
                </c:ext>
                <c:ext xmlns:c16="http://schemas.microsoft.com/office/drawing/2014/chart" uri="{C3380CC4-5D6E-409C-BE32-E72D297353CC}">
                  <c16:uniqueId val="{0000000F-EC52-4A36-88F9-E26CC0D7C368}"/>
                </c:ext>
              </c:extLst>
            </c:dLbl>
            <c:spPr>
              <a:noFill/>
              <a:ln>
                <a:noFill/>
              </a:ln>
              <a:effectLst/>
            </c:spPr>
            <c:txPr>
              <a:bodyPr rot="0" spcFirstLastPara="1" vertOverflow="ellipsis" vert="horz" wrap="square" lIns="0" tIns="0" rIns="0" bIns="0" anchor="ctr" anchorCtr="1"/>
              <a:lstStyle/>
              <a:p>
                <a:pPr>
                  <a:defRPr sz="600" b="1" i="0" u="none" strike="noStrike" kern="1200" baseline="0">
                    <a:solidFill>
                      <a:schemeClr val="tx1">
                        <a:lumMod val="75000"/>
                        <a:lumOff val="25000"/>
                      </a:schemeClr>
                    </a:solidFill>
                    <a:latin typeface="+mn-lt"/>
                    <a:ea typeface="+mn-ea"/>
                    <a:cs typeface="+mn-cs"/>
                  </a:defRPr>
                </a:pPr>
                <a:endParaRPr lang="zh-TW"/>
              </a:p>
            </c:txPr>
            <c:dLblPos val="l"/>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工作表1!$C$2:$C$17</c:f>
              <c:numCache>
                <c:formatCode>General</c:formatCode>
                <c:ptCount val="16"/>
                <c:pt idx="0">
                  <c:v>1959</c:v>
                </c:pt>
                <c:pt idx="1">
                  <c:v>1988</c:v>
                </c:pt>
                <c:pt idx="2">
                  <c:v>1990</c:v>
                </c:pt>
                <c:pt idx="3">
                  <c:v>1994</c:v>
                </c:pt>
                <c:pt idx="4">
                  <c:v>1999</c:v>
                </c:pt>
                <c:pt idx="5">
                  <c:v>1995</c:v>
                </c:pt>
                <c:pt idx="6">
                  <c:v>2008</c:v>
                </c:pt>
                <c:pt idx="7">
                  <c:v>2010</c:v>
                </c:pt>
                <c:pt idx="8">
                  <c:v>2003</c:v>
                </c:pt>
                <c:pt idx="9">
                  <c:v>2013</c:v>
                </c:pt>
                <c:pt idx="10">
                  <c:v>2016</c:v>
                </c:pt>
                <c:pt idx="11">
                  <c:v>2018</c:v>
                </c:pt>
                <c:pt idx="12">
                  <c:v>2017</c:v>
                </c:pt>
                <c:pt idx="13">
                  <c:v>2016.8</c:v>
                </c:pt>
                <c:pt idx="14">
                  <c:v>2018.5</c:v>
                </c:pt>
                <c:pt idx="15">
                  <c:v>2019.6</c:v>
                </c:pt>
              </c:numCache>
            </c:numRef>
          </c:xVal>
          <c:yVal>
            <c:numRef>
              <c:f>工作表1!$D$2:$D$17</c:f>
              <c:numCache>
                <c:formatCode>0.00E+00</c:formatCode>
                <c:ptCount val="16"/>
                <c:pt idx="0">
                  <c:v>1E-14</c:v>
                </c:pt>
                <c:pt idx="1">
                  <c:v>3E-10</c:v>
                </c:pt>
                <c:pt idx="2">
                  <c:v>2.5000000000000002E-10</c:v>
                </c:pt>
                <c:pt idx="3">
                  <c:v>1.9999999999999999E-7</c:v>
                </c:pt>
                <c:pt idx="4">
                  <c:v>9.9999999999999995E-8</c:v>
                </c:pt>
                <c:pt idx="5">
                  <c:v>5.9999999999999995E-8</c:v>
                </c:pt>
                <c:pt idx="6">
                  <c:v>2.0000000000000002E-5</c:v>
                </c:pt>
                <c:pt idx="7">
                  <c:v>3.0000000000000001E-5</c:v>
                </c:pt>
                <c:pt idx="8">
                  <c:v>0.09</c:v>
                </c:pt>
                <c:pt idx="9">
                  <c:v>0.1</c:v>
                </c:pt>
                <c:pt idx="10">
                  <c:v>0.2</c:v>
                </c:pt>
                <c:pt idx="11">
                  <c:v>10</c:v>
                </c:pt>
                <c:pt idx="12">
                  <c:v>30</c:v>
                </c:pt>
                <c:pt idx="13">
                  <c:v>50</c:v>
                </c:pt>
                <c:pt idx="14">
                  <c:v>2000</c:v>
                </c:pt>
                <c:pt idx="15">
                  <c:v>3300</c:v>
                </c:pt>
              </c:numCache>
            </c:numRef>
          </c:yVal>
          <c:smooth val="0"/>
          <c:extLst>
            <c:ext xmlns:c15="http://schemas.microsoft.com/office/drawing/2012/chart" uri="{02D57815-91ED-43cb-92C2-25804820EDAC}">
              <c15:datalabelsRange>
                <c15:f>工作表1!$B$2:$B$17</c15:f>
                <c15:dlblRangeCache>
                  <c:ptCount val="16"/>
                  <c:pt idx="0">
                    <c:v>Perceptron</c:v>
                  </c:pt>
                  <c:pt idx="1">
                    <c:v>NETtalk</c:v>
                  </c:pt>
                  <c:pt idx="2">
                    <c:v>ALVINN</c:v>
                  </c:pt>
                  <c:pt idx="3">
                    <c:v>TD-Gammon v2.1</c:v>
                  </c:pt>
                  <c:pt idx="4">
                    <c:v>LeNet-5</c:v>
                  </c:pt>
                  <c:pt idx="5">
                    <c:v>RNN for Speech</c:v>
                  </c:pt>
                  <c:pt idx="6">
                    <c:v>Deep Belief Nets</c:v>
                  </c:pt>
                  <c:pt idx="7">
                    <c:v>QDN</c:v>
                  </c:pt>
                  <c:pt idx="8">
                    <c:v>AlexNet</c:v>
                  </c:pt>
                  <c:pt idx="9">
                    <c:v>VGG</c:v>
                  </c:pt>
                  <c:pt idx="10">
                    <c:v>ResNets</c:v>
                  </c:pt>
                  <c:pt idx="11">
                    <c:v>TI7 Dota 1v1</c:v>
                  </c:pt>
                  <c:pt idx="12">
                    <c:v>Translation</c:v>
                  </c:pt>
                  <c:pt idx="13">
                    <c:v>Neural Machine</c:v>
                  </c:pt>
                  <c:pt idx="14">
                    <c:v>AlphaGoZero</c:v>
                  </c:pt>
                  <c:pt idx="15">
                    <c:v>Summit/TPU</c:v>
                  </c:pt>
                </c15:dlblRangeCache>
              </c15:datalabelsRange>
            </c:ext>
            <c:ext xmlns:c16="http://schemas.microsoft.com/office/drawing/2014/chart" uri="{C3380CC4-5D6E-409C-BE32-E72D297353CC}">
              <c16:uniqueId val="{00000010-EC52-4A36-88F9-E26CC0D7C368}"/>
            </c:ext>
          </c:extLst>
        </c:ser>
        <c:dLbls>
          <c:dLblPos val="l"/>
          <c:showLegendKey val="0"/>
          <c:showVal val="1"/>
          <c:showCatName val="0"/>
          <c:showSerName val="0"/>
          <c:showPercent val="0"/>
          <c:showBubbleSize val="0"/>
        </c:dLbls>
        <c:axId val="302357264"/>
        <c:axId val="316151440"/>
      </c:scatterChart>
      <c:valAx>
        <c:axId val="302357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600" b="1" i="0" u="none" strike="noStrike" kern="1200" baseline="0">
                <a:solidFill>
                  <a:schemeClr val="tx1">
                    <a:lumMod val="65000"/>
                    <a:lumOff val="35000"/>
                  </a:schemeClr>
                </a:solidFill>
                <a:latin typeface="+mn-lt"/>
                <a:ea typeface="+mn-ea"/>
                <a:cs typeface="+mn-cs"/>
              </a:defRPr>
            </a:pPr>
            <a:endParaRPr lang="zh-TW"/>
          </a:p>
        </c:txPr>
        <c:crossAx val="316151440"/>
        <c:crosses val="autoZero"/>
        <c:crossBetween val="midCat"/>
      </c:valAx>
      <c:valAx>
        <c:axId val="316151440"/>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600" b="1" i="0" u="none" strike="noStrike" kern="1200" baseline="0">
                <a:solidFill>
                  <a:schemeClr val="tx1">
                    <a:lumMod val="65000"/>
                    <a:lumOff val="35000"/>
                  </a:schemeClr>
                </a:solidFill>
                <a:latin typeface="+mn-lt"/>
                <a:ea typeface="+mn-ea"/>
                <a:cs typeface="+mn-cs"/>
              </a:defRPr>
            </a:pPr>
            <a:endParaRPr lang="zh-TW"/>
          </a:p>
        </c:txPr>
        <c:crossAx val="30235726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600" b="1"/>
      </a:pPr>
      <a:endParaRPr lang="zh-TW"/>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TW" sz="1600" b="0" i="0" baseline="0">
                <a:effectLst/>
                <a:latin typeface="Times New Roman" panose="02020603050405020304" pitchFamily="18" charset="0"/>
                <a:cs typeface="Times New Roman" panose="02020603050405020304" pitchFamily="18" charset="0"/>
              </a:rPr>
              <a:t>Data bits vs. A bits</a:t>
            </a:r>
            <a:endParaRPr lang="zh-TW" altLang="zh-TW" sz="1600">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manualLayout>
          <c:layoutTarget val="inner"/>
          <c:xMode val="edge"/>
          <c:yMode val="edge"/>
          <c:x val="7.4717362664297307E-2"/>
          <c:y val="0.15463195632273619"/>
          <c:w val="0.89471009703553595"/>
          <c:h val="0.70887841775683547"/>
        </c:manualLayout>
      </c:layout>
      <c:lineChart>
        <c:grouping val="standard"/>
        <c:varyColors val="0"/>
        <c:ser>
          <c:idx val="0"/>
          <c:order val="0"/>
          <c:tx>
            <c:strRef>
              <c:f>工作表1!$A$2</c:f>
              <c:strCache>
                <c:ptCount val="1"/>
                <c:pt idx="0">
                  <c:v>Data bits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工作表1!$A$3:$A$51</c:f>
              <c:numCache>
                <c:formatCode>General</c:formatCode>
                <c:ptCount val="49"/>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pt idx="15">
                  <c:v>19</c:v>
                </c:pt>
                <c:pt idx="16">
                  <c:v>20</c:v>
                </c:pt>
                <c:pt idx="17">
                  <c:v>21</c:v>
                </c:pt>
                <c:pt idx="18">
                  <c:v>22</c:v>
                </c:pt>
                <c:pt idx="19">
                  <c:v>23</c:v>
                </c:pt>
                <c:pt idx="20">
                  <c:v>24</c:v>
                </c:pt>
                <c:pt idx="21">
                  <c:v>25</c:v>
                </c:pt>
                <c:pt idx="22">
                  <c:v>26</c:v>
                </c:pt>
                <c:pt idx="23">
                  <c:v>27</c:v>
                </c:pt>
                <c:pt idx="24">
                  <c:v>28</c:v>
                </c:pt>
                <c:pt idx="25">
                  <c:v>29</c:v>
                </c:pt>
                <c:pt idx="26">
                  <c:v>30</c:v>
                </c:pt>
                <c:pt idx="27">
                  <c:v>31</c:v>
                </c:pt>
                <c:pt idx="28">
                  <c:v>32</c:v>
                </c:pt>
                <c:pt idx="29">
                  <c:v>33</c:v>
                </c:pt>
                <c:pt idx="30">
                  <c:v>34</c:v>
                </c:pt>
                <c:pt idx="31">
                  <c:v>35</c:v>
                </c:pt>
                <c:pt idx="32">
                  <c:v>36</c:v>
                </c:pt>
                <c:pt idx="33">
                  <c:v>37</c:v>
                </c:pt>
                <c:pt idx="34">
                  <c:v>38</c:v>
                </c:pt>
                <c:pt idx="35">
                  <c:v>39</c:v>
                </c:pt>
                <c:pt idx="36">
                  <c:v>40</c:v>
                </c:pt>
                <c:pt idx="37">
                  <c:v>41</c:v>
                </c:pt>
                <c:pt idx="38">
                  <c:v>42</c:v>
                </c:pt>
                <c:pt idx="39">
                  <c:v>43</c:v>
                </c:pt>
                <c:pt idx="40">
                  <c:v>44</c:v>
                </c:pt>
                <c:pt idx="41">
                  <c:v>45</c:v>
                </c:pt>
                <c:pt idx="42">
                  <c:v>46</c:v>
                </c:pt>
                <c:pt idx="43">
                  <c:v>47</c:v>
                </c:pt>
                <c:pt idx="44">
                  <c:v>48</c:v>
                </c:pt>
                <c:pt idx="45">
                  <c:v>49</c:v>
                </c:pt>
                <c:pt idx="46">
                  <c:v>50</c:v>
                </c:pt>
                <c:pt idx="47">
                  <c:v>51</c:v>
                </c:pt>
                <c:pt idx="48">
                  <c:v>52</c:v>
                </c:pt>
              </c:numCache>
            </c:numRef>
          </c:val>
          <c:smooth val="0"/>
          <c:extLst>
            <c:ext xmlns:c16="http://schemas.microsoft.com/office/drawing/2014/chart" uri="{C3380CC4-5D6E-409C-BE32-E72D297353CC}">
              <c16:uniqueId val="{00000000-3B74-41C2-80A8-B13B70C2EBC8}"/>
            </c:ext>
          </c:extLst>
        </c:ser>
        <c:ser>
          <c:idx val="1"/>
          <c:order val="1"/>
          <c:tx>
            <c:strRef>
              <c:f>工作表1!$C$2</c:f>
              <c:strCache>
                <c:ptCount val="1"/>
                <c:pt idx="0">
                  <c:v>A_bits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工作表1!$C$3:$C$51</c:f>
              <c:numCache>
                <c:formatCode>General</c:formatCode>
                <c:ptCount val="49"/>
                <c:pt idx="0">
                  <c:v>10</c:v>
                </c:pt>
                <c:pt idx="1">
                  <c:v>10</c:v>
                </c:pt>
                <c:pt idx="2">
                  <c:v>11</c:v>
                </c:pt>
                <c:pt idx="3">
                  <c:v>11</c:v>
                </c:pt>
                <c:pt idx="4">
                  <c:v>11</c:v>
                </c:pt>
                <c:pt idx="5">
                  <c:v>11</c:v>
                </c:pt>
                <c:pt idx="6">
                  <c:v>12</c:v>
                </c:pt>
                <c:pt idx="7">
                  <c:v>12</c:v>
                </c:pt>
                <c:pt idx="8">
                  <c:v>12</c:v>
                </c:pt>
                <c:pt idx="9">
                  <c:v>12</c:v>
                </c:pt>
                <c:pt idx="10">
                  <c:v>13</c:v>
                </c:pt>
                <c:pt idx="11">
                  <c:v>13</c:v>
                </c:pt>
                <c:pt idx="12">
                  <c:v>13</c:v>
                </c:pt>
                <c:pt idx="13">
                  <c:v>13</c:v>
                </c:pt>
                <c:pt idx="14">
                  <c:v>13</c:v>
                </c:pt>
                <c:pt idx="15">
                  <c:v>13</c:v>
                </c:pt>
                <c:pt idx="16">
                  <c:v>13</c:v>
                </c:pt>
                <c:pt idx="17">
                  <c:v>14</c:v>
                </c:pt>
                <c:pt idx="18">
                  <c:v>14</c:v>
                </c:pt>
                <c:pt idx="19">
                  <c:v>14</c:v>
                </c:pt>
                <c:pt idx="20">
                  <c:v>14</c:v>
                </c:pt>
                <c:pt idx="21">
                  <c:v>14</c:v>
                </c:pt>
                <c:pt idx="22">
                  <c:v>14</c:v>
                </c:pt>
                <c:pt idx="23">
                  <c:v>14</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16</c:v>
                </c:pt>
                <c:pt idx="38">
                  <c:v>16</c:v>
                </c:pt>
                <c:pt idx="39">
                  <c:v>16</c:v>
                </c:pt>
                <c:pt idx="40">
                  <c:v>16</c:v>
                </c:pt>
                <c:pt idx="41">
                  <c:v>16</c:v>
                </c:pt>
                <c:pt idx="42">
                  <c:v>16</c:v>
                </c:pt>
                <c:pt idx="43">
                  <c:v>16</c:v>
                </c:pt>
                <c:pt idx="44">
                  <c:v>16</c:v>
                </c:pt>
                <c:pt idx="45">
                  <c:v>16</c:v>
                </c:pt>
                <c:pt idx="46">
                  <c:v>16</c:v>
                </c:pt>
                <c:pt idx="47">
                  <c:v>16</c:v>
                </c:pt>
                <c:pt idx="48">
                  <c:v>16</c:v>
                </c:pt>
              </c:numCache>
            </c:numRef>
          </c:val>
          <c:smooth val="0"/>
          <c:extLst>
            <c:ext xmlns:c16="http://schemas.microsoft.com/office/drawing/2014/chart" uri="{C3380CC4-5D6E-409C-BE32-E72D297353CC}">
              <c16:uniqueId val="{00000001-3B74-41C2-80A8-B13B70C2EBC8}"/>
            </c:ext>
          </c:extLst>
        </c:ser>
        <c:dLbls>
          <c:showLegendKey val="0"/>
          <c:showVal val="0"/>
          <c:showCatName val="0"/>
          <c:showSerName val="0"/>
          <c:showPercent val="0"/>
          <c:showBubbleSize val="0"/>
        </c:dLbls>
        <c:marker val="1"/>
        <c:smooth val="0"/>
        <c:axId val="1230508016"/>
        <c:axId val="1230508432"/>
      </c:lineChart>
      <c:catAx>
        <c:axId val="1230508016"/>
        <c:scaling>
          <c:orientation val="minMax"/>
        </c:scaling>
        <c:delete val="1"/>
        <c:axPos val="b"/>
        <c:majorTickMark val="none"/>
        <c:minorTickMark val="none"/>
        <c:tickLblPos val="nextTo"/>
        <c:crossAx val="1230508432"/>
        <c:crosses val="autoZero"/>
        <c:auto val="1"/>
        <c:lblAlgn val="ctr"/>
        <c:lblOffset val="100"/>
        <c:noMultiLvlLbl val="0"/>
      </c:catAx>
      <c:valAx>
        <c:axId val="1230508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TW"/>
          </a:p>
        </c:txPr>
        <c:crossAx val="123050801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Entry>
      <c:legendEntry>
        <c:idx val="1"/>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Entry>
      <c:layout>
        <c:manualLayout>
          <c:xMode val="edge"/>
          <c:yMode val="edge"/>
          <c:x val="0.30785672705308725"/>
          <c:y val="0.87088875354221296"/>
          <c:w val="0.37594858035741641"/>
          <c:h val="0.1059523766106355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0.20975</cdr:x>
      <cdr:y>0.13825</cdr:y>
    </cdr:from>
    <cdr:to>
      <cdr:x>0.82833</cdr:x>
      <cdr:y>0.88026</cdr:y>
    </cdr:to>
    <cdr:sp macro="" textlink="">
      <cdr:nvSpPr>
        <cdr:cNvPr id="2" name="手繪多邊形 1"/>
        <cdr:cNvSpPr/>
      </cdr:nvSpPr>
      <cdr:spPr>
        <a:xfrm xmlns:a="http://schemas.openxmlformats.org/drawingml/2006/main">
          <a:off x="625549" y="268080"/>
          <a:ext cx="1844842" cy="1438776"/>
        </a:xfrm>
        <a:custGeom xmlns:a="http://schemas.openxmlformats.org/drawingml/2006/main">
          <a:avLst/>
          <a:gdLst>
            <a:gd name="connsiteX0" fmla="*/ 0 w 3012281"/>
            <a:gd name="connsiteY0" fmla="*/ 2405063 h 2405063"/>
            <a:gd name="connsiteX1" fmla="*/ 839391 w 3012281"/>
            <a:gd name="connsiteY1" fmla="*/ 2149079 h 2405063"/>
            <a:gd name="connsiteX2" fmla="*/ 1464469 w 3012281"/>
            <a:gd name="connsiteY2" fmla="*/ 1845469 h 2405063"/>
            <a:gd name="connsiteX3" fmla="*/ 2041922 w 3012281"/>
            <a:gd name="connsiteY3" fmla="*/ 1369219 h 2405063"/>
            <a:gd name="connsiteX4" fmla="*/ 2678906 w 3012281"/>
            <a:gd name="connsiteY4" fmla="*/ 613172 h 2405063"/>
            <a:gd name="connsiteX5" fmla="*/ 3012281 w 3012281"/>
            <a:gd name="connsiteY5" fmla="*/ 0 h 24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2281" h="2405063">
              <a:moveTo>
                <a:pt x="0" y="2405063"/>
              </a:moveTo>
              <a:cubicBezTo>
                <a:pt x="297656" y="2323704"/>
                <a:pt x="595313" y="2242345"/>
                <a:pt x="839391" y="2149079"/>
              </a:cubicBezTo>
              <a:cubicBezTo>
                <a:pt x="1083469" y="2055813"/>
                <a:pt x="1264047" y="1975446"/>
                <a:pt x="1464469" y="1845469"/>
              </a:cubicBezTo>
              <a:cubicBezTo>
                <a:pt x="1664891" y="1715492"/>
                <a:pt x="1839516" y="1574602"/>
                <a:pt x="2041922" y="1369219"/>
              </a:cubicBezTo>
              <a:cubicBezTo>
                <a:pt x="2244328" y="1163836"/>
                <a:pt x="2517179" y="841375"/>
                <a:pt x="2678906" y="613172"/>
              </a:cubicBezTo>
              <a:cubicBezTo>
                <a:pt x="2840633" y="384969"/>
                <a:pt x="2926457" y="192484"/>
                <a:pt x="3012281" y="0"/>
              </a:cubicBezTo>
            </a:path>
          </a:pathLst>
        </a:cu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zh-TW"/>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E46FBE72-E560-4818-9E0C-2433AC16B888}" type="datetimeFigureOut">
              <a:rPr lang="zh-TW" altLang="en-US" smtClean="0"/>
              <a:t>2025/5/28</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D80FDBB3-5526-4F57-964A-564866B95F7D}" type="slidenum">
              <a:rPr lang="zh-TW" altLang="en-US" smtClean="0"/>
              <a:t>‹#›</a:t>
            </a:fld>
            <a:endParaRPr lang="zh-TW" altLang="en-US"/>
          </a:p>
        </p:txBody>
      </p:sp>
    </p:spTree>
    <p:extLst>
      <p:ext uri="{BB962C8B-B14F-4D97-AF65-F5344CB8AC3E}">
        <p14:creationId xmlns:p14="http://schemas.microsoft.com/office/powerpoint/2010/main" val="333288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Arial" charset="0"/>
                <a:ea typeface="新細明體" pitchFamily="18" charset="-120"/>
              </a:defRPr>
            </a:lvl1pPr>
            <a:lvl2pPr marL="743842" indent="-286093" eaLnBrk="0" hangingPunct="0">
              <a:defRPr>
                <a:solidFill>
                  <a:schemeClr val="bg1"/>
                </a:solidFill>
                <a:latin typeface="Arial" charset="0"/>
                <a:ea typeface="新細明體" pitchFamily="18" charset="-120"/>
              </a:defRPr>
            </a:lvl2pPr>
            <a:lvl3pPr marL="1144372" indent="-228874" eaLnBrk="0" hangingPunct="0">
              <a:defRPr>
                <a:solidFill>
                  <a:schemeClr val="bg1"/>
                </a:solidFill>
                <a:latin typeface="Arial" charset="0"/>
                <a:ea typeface="新細明體" pitchFamily="18" charset="-120"/>
              </a:defRPr>
            </a:lvl3pPr>
            <a:lvl4pPr marL="1602120" indent="-228874" eaLnBrk="0" hangingPunct="0">
              <a:defRPr>
                <a:solidFill>
                  <a:schemeClr val="bg1"/>
                </a:solidFill>
                <a:latin typeface="Arial" charset="0"/>
                <a:ea typeface="新細明體" pitchFamily="18" charset="-120"/>
              </a:defRPr>
            </a:lvl4pPr>
            <a:lvl5pPr marL="2059869" indent="-228874" eaLnBrk="0" hangingPunct="0">
              <a:defRPr>
                <a:solidFill>
                  <a:schemeClr val="bg1"/>
                </a:solidFill>
                <a:latin typeface="Arial" charset="0"/>
                <a:ea typeface="新細明體" pitchFamily="18" charset="-120"/>
              </a:defRPr>
            </a:lvl5pPr>
            <a:lvl6pPr marL="2517618" indent="-228874" eaLnBrk="0" fontAlgn="base" hangingPunct="0">
              <a:spcBef>
                <a:spcPct val="0"/>
              </a:spcBef>
              <a:spcAft>
                <a:spcPct val="0"/>
              </a:spcAft>
              <a:buClr>
                <a:srgbClr val="000000"/>
              </a:buClr>
              <a:buSzPct val="100000"/>
              <a:buFont typeface="Times New Roman" pitchFamily="18" charset="0"/>
              <a:defRPr>
                <a:solidFill>
                  <a:schemeClr val="bg1"/>
                </a:solidFill>
                <a:latin typeface="Arial" charset="0"/>
                <a:ea typeface="新細明體" pitchFamily="18" charset="-120"/>
              </a:defRPr>
            </a:lvl6pPr>
            <a:lvl7pPr marL="2975366" indent="-228874" eaLnBrk="0" fontAlgn="base" hangingPunct="0">
              <a:spcBef>
                <a:spcPct val="0"/>
              </a:spcBef>
              <a:spcAft>
                <a:spcPct val="0"/>
              </a:spcAft>
              <a:buClr>
                <a:srgbClr val="000000"/>
              </a:buClr>
              <a:buSzPct val="100000"/>
              <a:buFont typeface="Times New Roman" pitchFamily="18" charset="0"/>
              <a:defRPr>
                <a:solidFill>
                  <a:schemeClr val="bg1"/>
                </a:solidFill>
                <a:latin typeface="Arial" charset="0"/>
                <a:ea typeface="新細明體" pitchFamily="18" charset="-120"/>
              </a:defRPr>
            </a:lvl7pPr>
            <a:lvl8pPr marL="3433115" indent="-228874" eaLnBrk="0" fontAlgn="base" hangingPunct="0">
              <a:spcBef>
                <a:spcPct val="0"/>
              </a:spcBef>
              <a:spcAft>
                <a:spcPct val="0"/>
              </a:spcAft>
              <a:buClr>
                <a:srgbClr val="000000"/>
              </a:buClr>
              <a:buSzPct val="100000"/>
              <a:buFont typeface="Times New Roman" pitchFamily="18" charset="0"/>
              <a:defRPr>
                <a:solidFill>
                  <a:schemeClr val="bg1"/>
                </a:solidFill>
                <a:latin typeface="Arial" charset="0"/>
                <a:ea typeface="新細明體" pitchFamily="18" charset="-120"/>
              </a:defRPr>
            </a:lvl8pPr>
            <a:lvl9pPr marL="3890863" indent="-228874" eaLnBrk="0" fontAlgn="base" hangingPunct="0">
              <a:spcBef>
                <a:spcPct val="0"/>
              </a:spcBef>
              <a:spcAft>
                <a:spcPct val="0"/>
              </a:spcAft>
              <a:buClr>
                <a:srgbClr val="000000"/>
              </a:buClr>
              <a:buSzPct val="100000"/>
              <a:buFont typeface="Times New Roman" pitchFamily="18" charset="0"/>
              <a:defRPr>
                <a:solidFill>
                  <a:schemeClr val="bg1"/>
                </a:solidFill>
                <a:latin typeface="Arial" charset="0"/>
                <a:ea typeface="新細明體"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D8DE9F-A90C-4688-A7F7-93F57AF69F3E}"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Arial" charset="0"/>
            </a:endParaRPr>
          </a:p>
        </p:txBody>
      </p:sp>
      <p:sp>
        <p:nvSpPr>
          <p:cNvPr id="20483" name="Rectangle 2"/>
          <p:cNvSpPr>
            <a:spLocks noGrp="1" noRot="1" noChangeAspect="1" noChangeArrowheads="1" noTextEdit="1"/>
          </p:cNvSpPr>
          <p:nvPr>
            <p:ph type="sldImg"/>
          </p:nvPr>
        </p:nvSpPr>
        <p:spPr>
          <a:xfrm>
            <a:off x="-217488" y="812800"/>
            <a:ext cx="7194551" cy="4048125"/>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7000"/>
              </a:lnSpc>
              <a:spcAft>
                <a:spcPts val="800"/>
              </a:spcAft>
            </a:pPr>
            <a:endPar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25985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5944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4748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5337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1351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3103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33707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5123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4327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2561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6634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94551" cy="4048125"/>
          </a:xfrm>
        </p:spPr>
      </p:sp>
      <p:sp>
        <p:nvSpPr>
          <p:cNvPr id="3" name="Notes Placeholder 2"/>
          <p:cNvSpPr>
            <a:spLocks noGrp="1"/>
          </p:cNvSpPr>
          <p:nvPr>
            <p:ph type="body" idx="1"/>
          </p:nvPr>
        </p:nvSpPr>
        <p:spPr/>
        <p:txBody>
          <a:bodyPr/>
          <a:lstStyle/>
          <a:p>
            <a:pPr>
              <a:lnSpc>
                <a:spcPct val="107000"/>
              </a:lnSpc>
              <a:spcAft>
                <a:spcPts val="800"/>
              </a:spcAft>
            </a:pPr>
            <a:endPar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8BFC07-4869-4ED5-B3CA-32FFBD5D1261}"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Arial" charset="0"/>
            </a:endParaRPr>
          </a:p>
        </p:txBody>
      </p:sp>
    </p:spTree>
    <p:extLst>
      <p:ext uri="{BB962C8B-B14F-4D97-AF65-F5344CB8AC3E}">
        <p14:creationId xmlns:p14="http://schemas.microsoft.com/office/powerpoint/2010/main" val="3386903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865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167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918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4485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33000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1513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0286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18598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72514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1456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504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0738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84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985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47521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latin typeface="標楷體" panose="03000509000000000000" pitchFamily="65" charset="-120"/>
              <a:ea typeface="標楷體" panose="03000509000000000000" pitchFamily="65"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761776-E36F-478F-A3B4-3F3EBAB33C4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6658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2"/>
          <p:cNvSpPr>
            <a:spLocks noGrp="1" noChangeArrowheads="1"/>
          </p:cNvSpPr>
          <p:nvPr>
            <p:ph type="dt" idx="10"/>
          </p:nvPr>
        </p:nvSpPr>
        <p:spPr/>
        <p:txBody>
          <a:bodyPr/>
          <a:lstStyle>
            <a:lvl1pPr>
              <a:defRPr/>
            </a:lvl1pPr>
          </a:lstStyle>
          <a:p>
            <a:pPr>
              <a:defRPr/>
            </a:pPr>
            <a:fld id="{EE55575E-0CC8-44AD-B8A0-04A0B3BBA0A9}" type="datetime1">
              <a:rPr lang="zh-TW" altLang="en-US" smtClean="0"/>
              <a:pPr>
                <a:defRPr/>
              </a:pPr>
              <a:t>2025/5/28</a:t>
            </a:fld>
            <a:endParaRPr lang="en-US" altLang="zh-TW"/>
          </a:p>
        </p:txBody>
      </p:sp>
      <p:sp>
        <p:nvSpPr>
          <p:cNvPr id="5" name="Rectangle 3"/>
          <p:cNvSpPr>
            <a:spLocks noGrp="1" noChangeArrowheads="1"/>
          </p:cNvSpPr>
          <p:nvPr>
            <p:ph type="ftr" idx="11"/>
          </p:nvPr>
        </p:nvSpPr>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9028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dt" idx="10"/>
          </p:nvPr>
        </p:nvSpPr>
        <p:spPr>
          <a:ln/>
        </p:spPr>
        <p:txBody>
          <a:bodyPr/>
          <a:lstStyle>
            <a:lvl1pPr>
              <a:defRPr/>
            </a:lvl1pPr>
          </a:lstStyle>
          <a:p>
            <a:pPr>
              <a:defRPr/>
            </a:pPr>
            <a:fld id="{56EB3459-A0BE-4D26-89A4-F04F41706E70}" type="datetime1">
              <a:rPr lang="zh-TW" altLang="en-US" smtClean="0"/>
              <a:pPr>
                <a:defRPr/>
              </a:pPr>
              <a:t>2025/5/28</a:t>
            </a:fld>
            <a:endParaRPr lang="en-US" altLang="zh-TW"/>
          </a:p>
        </p:txBody>
      </p:sp>
      <p:sp>
        <p:nvSpPr>
          <p:cNvPr id="5"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2490535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2851" y="1604963"/>
            <a:ext cx="2738967" cy="45180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1604963"/>
            <a:ext cx="8020051" cy="45180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dt" idx="10"/>
          </p:nvPr>
        </p:nvSpPr>
        <p:spPr>
          <a:ln/>
        </p:spPr>
        <p:txBody>
          <a:bodyPr/>
          <a:lstStyle>
            <a:lvl1pPr>
              <a:defRPr/>
            </a:lvl1pPr>
          </a:lstStyle>
          <a:p>
            <a:pPr>
              <a:defRPr/>
            </a:pPr>
            <a:fld id="{3F07E871-CB8D-4E3B-8EEC-13F19C5D41C1}" type="datetime1">
              <a:rPr lang="zh-TW" altLang="en-US" smtClean="0"/>
              <a:pPr>
                <a:defRPr/>
              </a:pPr>
              <a:t>2025/5/28</a:t>
            </a:fld>
            <a:endParaRPr lang="en-US" altLang="zh-TW"/>
          </a:p>
        </p:txBody>
      </p:sp>
      <p:sp>
        <p:nvSpPr>
          <p:cNvPr id="5"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847699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5" name="Rectangle 3"/>
          <p:cNvSpPr>
            <a:spLocks noGrp="1" noChangeArrowheads="1"/>
          </p:cNvSpPr>
          <p:nvPr>
            <p:ph type="sldNum" idx="11"/>
          </p:nvPr>
        </p:nvSpPr>
        <p:spPr>
          <a:ln/>
        </p:spPr>
        <p:txBody>
          <a:bodyPr/>
          <a:lstStyle>
            <a:lvl1pPr>
              <a:defRPr/>
            </a:lvl1pPr>
          </a:lstStyle>
          <a:p>
            <a:pPr>
              <a:defRPr/>
            </a:pPr>
            <a:fld id="{B47C00EE-576A-456F-A780-AD65BF12728A}" type="slidenum">
              <a:rPr lang="en-US" altLang="zh-TW"/>
              <a:pPr>
                <a:defRPr/>
              </a:pPr>
              <a:t>‹#›</a:t>
            </a:fld>
            <a:endParaRPr lang="en-US" altLang="zh-TW"/>
          </a:p>
        </p:txBody>
      </p:sp>
      <p:sp>
        <p:nvSpPr>
          <p:cNvPr id="6" name="Rectangle 6"/>
          <p:cNvSpPr>
            <a:spLocks noGrp="1" noChangeArrowheads="1"/>
          </p:cNvSpPr>
          <p:nvPr>
            <p:ph type="dt" idx="12"/>
          </p:nvPr>
        </p:nvSpPr>
        <p:spPr>
          <a:ln/>
        </p:spPr>
        <p:txBody>
          <a:bodyPr/>
          <a:lstStyle>
            <a:lvl1pPr>
              <a:defRPr/>
            </a:lvl1pPr>
          </a:lstStyle>
          <a:p>
            <a:pPr>
              <a:defRPr/>
            </a:pPr>
            <a:fld id="{8DB03DA3-1339-4682-9264-985754A27A86}" type="datetime1">
              <a:rPr lang="zh-TW" altLang="en-US" smtClean="0"/>
              <a:pPr>
                <a:defRPr/>
              </a:pPr>
              <a:t>2025/5/28</a:t>
            </a:fld>
            <a:endParaRPr lang="en-US" altLang="zh-TW"/>
          </a:p>
        </p:txBody>
      </p:sp>
    </p:spTree>
    <p:extLst>
      <p:ext uri="{BB962C8B-B14F-4D97-AF65-F5344CB8AC3E}">
        <p14:creationId xmlns:p14="http://schemas.microsoft.com/office/powerpoint/2010/main" val="418307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ftr" idx="10"/>
          </p:nvPr>
        </p:nvSpPr>
        <p:spPr/>
        <p:txBody>
          <a:bodyPr/>
          <a:lstStyle>
            <a:lvl1pPr>
              <a:defRPr/>
            </a:lvl1pPr>
          </a:lstStyle>
          <a:p>
            <a:pPr>
              <a:defRPr/>
            </a:pPr>
            <a:r>
              <a:rPr lang="en-US" altLang="zh-TW"/>
              <a:t> Electronic Engineering, National Changhua University of Education</a:t>
            </a:r>
          </a:p>
        </p:txBody>
      </p:sp>
      <p:sp>
        <p:nvSpPr>
          <p:cNvPr id="5" name="Rectangle 3"/>
          <p:cNvSpPr>
            <a:spLocks noGrp="1" noChangeArrowheads="1"/>
          </p:cNvSpPr>
          <p:nvPr>
            <p:ph type="sldNum" idx="11"/>
          </p:nvPr>
        </p:nvSpPr>
        <p:spPr/>
        <p:txBody>
          <a:bodyPr/>
          <a:lstStyle>
            <a:lvl1pPr>
              <a:defRPr/>
            </a:lvl1pPr>
          </a:lstStyle>
          <a:p>
            <a:pPr>
              <a:defRPr/>
            </a:pPr>
            <a:fld id="{D8E0B664-3981-4573-A795-A6F6DD62C84F}" type="slidenum">
              <a:rPr lang="en-US" altLang="zh-TW"/>
              <a:pPr>
                <a:defRPr/>
              </a:pPr>
              <a:t>‹#›</a:t>
            </a:fld>
            <a:endParaRPr lang="en-US" altLang="zh-TW"/>
          </a:p>
        </p:txBody>
      </p:sp>
      <p:sp>
        <p:nvSpPr>
          <p:cNvPr id="6" name="Rectangle 6"/>
          <p:cNvSpPr>
            <a:spLocks noGrp="1" noChangeArrowheads="1"/>
          </p:cNvSpPr>
          <p:nvPr>
            <p:ph type="dt" idx="12"/>
          </p:nvPr>
        </p:nvSpPr>
        <p:spPr/>
        <p:txBody>
          <a:bodyPr/>
          <a:lstStyle>
            <a:lvl1pPr>
              <a:defRPr/>
            </a:lvl1pPr>
          </a:lstStyle>
          <a:p>
            <a:pPr>
              <a:defRPr/>
            </a:pPr>
            <a:fld id="{83826F22-E431-4D0E-A55C-83F53484D61A}" type="datetime1">
              <a:rPr lang="zh-TW" altLang="en-US" smtClean="0"/>
              <a:pPr>
                <a:defRPr/>
              </a:pPr>
              <a:t>2025/5/28</a:t>
            </a:fld>
            <a:endParaRPr lang="en-US" altLang="zh-TW"/>
          </a:p>
        </p:txBody>
      </p:sp>
    </p:spTree>
    <p:extLst>
      <p:ext uri="{BB962C8B-B14F-4D97-AF65-F5344CB8AC3E}">
        <p14:creationId xmlns:p14="http://schemas.microsoft.com/office/powerpoint/2010/main" val="230623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5" name="Rectangle 3"/>
          <p:cNvSpPr>
            <a:spLocks noGrp="1" noChangeArrowheads="1"/>
          </p:cNvSpPr>
          <p:nvPr>
            <p:ph type="sldNum" idx="11"/>
          </p:nvPr>
        </p:nvSpPr>
        <p:spPr>
          <a:ln/>
        </p:spPr>
        <p:txBody>
          <a:bodyPr/>
          <a:lstStyle>
            <a:lvl1pPr>
              <a:defRPr/>
            </a:lvl1pPr>
          </a:lstStyle>
          <a:p>
            <a:pPr>
              <a:defRPr/>
            </a:pPr>
            <a:fld id="{0BBE382D-B128-4664-AFD6-ABA7D53A28C8}" type="slidenum">
              <a:rPr lang="en-US" altLang="zh-TW"/>
              <a:pPr>
                <a:defRPr/>
              </a:pPr>
              <a:t>‹#›</a:t>
            </a:fld>
            <a:endParaRPr lang="en-US" altLang="zh-TW"/>
          </a:p>
        </p:txBody>
      </p:sp>
      <p:sp>
        <p:nvSpPr>
          <p:cNvPr id="6" name="Rectangle 6"/>
          <p:cNvSpPr>
            <a:spLocks noGrp="1" noChangeArrowheads="1"/>
          </p:cNvSpPr>
          <p:nvPr>
            <p:ph type="dt" idx="12"/>
          </p:nvPr>
        </p:nvSpPr>
        <p:spPr>
          <a:ln/>
        </p:spPr>
        <p:txBody>
          <a:bodyPr/>
          <a:lstStyle>
            <a:lvl1pPr>
              <a:defRPr/>
            </a:lvl1pPr>
          </a:lstStyle>
          <a:p>
            <a:pPr>
              <a:defRPr/>
            </a:pPr>
            <a:fld id="{A1F60A44-F139-486E-B0AE-F32DA81FB360}" type="datetime1">
              <a:rPr lang="zh-TW" altLang="en-US" smtClean="0"/>
              <a:pPr>
                <a:defRPr/>
              </a:pPr>
              <a:t>2025/5/28</a:t>
            </a:fld>
            <a:endParaRPr lang="en-US" altLang="zh-TW"/>
          </a:p>
        </p:txBody>
      </p:sp>
    </p:spTree>
    <p:extLst>
      <p:ext uri="{BB962C8B-B14F-4D97-AF65-F5344CB8AC3E}">
        <p14:creationId xmlns:p14="http://schemas.microsoft.com/office/powerpoint/2010/main" val="1397019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488017" y="1844676"/>
            <a:ext cx="4885267" cy="387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576484" y="1844676"/>
            <a:ext cx="4885267" cy="387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6" name="Rectangle 3"/>
          <p:cNvSpPr>
            <a:spLocks noGrp="1" noChangeArrowheads="1"/>
          </p:cNvSpPr>
          <p:nvPr>
            <p:ph type="sldNum" idx="11"/>
          </p:nvPr>
        </p:nvSpPr>
        <p:spPr>
          <a:ln/>
        </p:spPr>
        <p:txBody>
          <a:bodyPr/>
          <a:lstStyle>
            <a:lvl1pPr>
              <a:defRPr/>
            </a:lvl1pPr>
          </a:lstStyle>
          <a:p>
            <a:pPr>
              <a:defRPr/>
            </a:pPr>
            <a:fld id="{8E23A3E3-E40A-4E51-95C3-D9F622C158BA}" type="slidenum">
              <a:rPr lang="en-US" altLang="zh-TW"/>
              <a:pPr>
                <a:defRPr/>
              </a:pPr>
              <a:t>‹#›</a:t>
            </a:fld>
            <a:endParaRPr lang="en-US" altLang="zh-TW"/>
          </a:p>
        </p:txBody>
      </p:sp>
      <p:sp>
        <p:nvSpPr>
          <p:cNvPr id="7" name="Rectangle 6"/>
          <p:cNvSpPr>
            <a:spLocks noGrp="1" noChangeArrowheads="1"/>
          </p:cNvSpPr>
          <p:nvPr>
            <p:ph type="dt" idx="12"/>
          </p:nvPr>
        </p:nvSpPr>
        <p:spPr>
          <a:ln/>
        </p:spPr>
        <p:txBody>
          <a:bodyPr/>
          <a:lstStyle>
            <a:lvl1pPr>
              <a:defRPr/>
            </a:lvl1pPr>
          </a:lstStyle>
          <a:p>
            <a:pPr>
              <a:defRPr/>
            </a:pPr>
            <a:fld id="{2A374DE7-9068-49CE-9F93-C8212C580F9B}" type="datetime1">
              <a:rPr lang="zh-TW" altLang="en-US" smtClean="0"/>
              <a:pPr>
                <a:defRPr/>
              </a:pPr>
              <a:t>2025/5/28</a:t>
            </a:fld>
            <a:endParaRPr lang="en-US" altLang="zh-TW"/>
          </a:p>
        </p:txBody>
      </p:sp>
    </p:spTree>
    <p:extLst>
      <p:ext uri="{BB962C8B-B14F-4D97-AF65-F5344CB8AC3E}">
        <p14:creationId xmlns:p14="http://schemas.microsoft.com/office/powerpoint/2010/main" val="1582488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8" name="Rectangle 3"/>
          <p:cNvSpPr>
            <a:spLocks noGrp="1" noChangeArrowheads="1"/>
          </p:cNvSpPr>
          <p:nvPr>
            <p:ph type="sldNum" idx="11"/>
          </p:nvPr>
        </p:nvSpPr>
        <p:spPr>
          <a:ln/>
        </p:spPr>
        <p:txBody>
          <a:bodyPr/>
          <a:lstStyle>
            <a:lvl1pPr>
              <a:defRPr/>
            </a:lvl1pPr>
          </a:lstStyle>
          <a:p>
            <a:pPr>
              <a:defRPr/>
            </a:pPr>
            <a:fld id="{94358E9C-7121-4261-9E09-EA62916830A3}" type="slidenum">
              <a:rPr lang="en-US" altLang="zh-TW"/>
              <a:pPr>
                <a:defRPr/>
              </a:pPr>
              <a:t>‹#›</a:t>
            </a:fld>
            <a:endParaRPr lang="en-US" altLang="zh-TW"/>
          </a:p>
        </p:txBody>
      </p:sp>
      <p:sp>
        <p:nvSpPr>
          <p:cNvPr id="9" name="Rectangle 6"/>
          <p:cNvSpPr>
            <a:spLocks noGrp="1" noChangeArrowheads="1"/>
          </p:cNvSpPr>
          <p:nvPr>
            <p:ph type="dt" idx="12"/>
          </p:nvPr>
        </p:nvSpPr>
        <p:spPr>
          <a:ln/>
        </p:spPr>
        <p:txBody>
          <a:bodyPr/>
          <a:lstStyle>
            <a:lvl1pPr>
              <a:defRPr/>
            </a:lvl1pPr>
          </a:lstStyle>
          <a:p>
            <a:pPr>
              <a:defRPr/>
            </a:pPr>
            <a:fld id="{6540B296-366F-49D3-8739-4B8FE7EEDF22}" type="datetime1">
              <a:rPr lang="zh-TW" altLang="en-US" smtClean="0"/>
              <a:pPr>
                <a:defRPr/>
              </a:pPr>
              <a:t>2025/5/28</a:t>
            </a:fld>
            <a:endParaRPr lang="en-US" altLang="zh-TW"/>
          </a:p>
        </p:txBody>
      </p:sp>
    </p:spTree>
    <p:extLst>
      <p:ext uri="{BB962C8B-B14F-4D97-AF65-F5344CB8AC3E}">
        <p14:creationId xmlns:p14="http://schemas.microsoft.com/office/powerpoint/2010/main" val="178969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4" name="Rectangle 3"/>
          <p:cNvSpPr>
            <a:spLocks noGrp="1" noChangeArrowheads="1"/>
          </p:cNvSpPr>
          <p:nvPr>
            <p:ph type="sldNum" idx="11"/>
          </p:nvPr>
        </p:nvSpPr>
        <p:spPr>
          <a:ln/>
        </p:spPr>
        <p:txBody>
          <a:bodyPr/>
          <a:lstStyle>
            <a:lvl1pPr>
              <a:defRPr/>
            </a:lvl1pPr>
          </a:lstStyle>
          <a:p>
            <a:pPr>
              <a:defRPr/>
            </a:pPr>
            <a:fld id="{8B18E36B-9570-4B4C-97C6-2CC0153BB9CF}" type="slidenum">
              <a:rPr lang="en-US" altLang="zh-TW"/>
              <a:pPr>
                <a:defRPr/>
              </a:pPr>
              <a:t>‹#›</a:t>
            </a:fld>
            <a:endParaRPr lang="en-US" altLang="zh-TW"/>
          </a:p>
        </p:txBody>
      </p:sp>
      <p:sp>
        <p:nvSpPr>
          <p:cNvPr id="5" name="Rectangle 6"/>
          <p:cNvSpPr>
            <a:spLocks noGrp="1" noChangeArrowheads="1"/>
          </p:cNvSpPr>
          <p:nvPr>
            <p:ph type="dt" idx="12"/>
          </p:nvPr>
        </p:nvSpPr>
        <p:spPr>
          <a:ln/>
        </p:spPr>
        <p:txBody>
          <a:bodyPr/>
          <a:lstStyle>
            <a:lvl1pPr>
              <a:defRPr/>
            </a:lvl1pPr>
          </a:lstStyle>
          <a:p>
            <a:pPr>
              <a:defRPr/>
            </a:pPr>
            <a:fld id="{E6F50795-EFF3-4FDB-9958-DE5F0FC266A8}" type="datetime1">
              <a:rPr lang="zh-TW" altLang="en-US" smtClean="0"/>
              <a:pPr>
                <a:defRPr/>
              </a:pPr>
              <a:t>2025/5/28</a:t>
            </a:fld>
            <a:endParaRPr lang="en-US" altLang="zh-TW"/>
          </a:p>
        </p:txBody>
      </p:sp>
    </p:spTree>
    <p:extLst>
      <p:ext uri="{BB962C8B-B14F-4D97-AF65-F5344CB8AC3E}">
        <p14:creationId xmlns:p14="http://schemas.microsoft.com/office/powerpoint/2010/main" val="3299881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3" name="Rectangle 3"/>
          <p:cNvSpPr>
            <a:spLocks noGrp="1" noChangeArrowheads="1"/>
          </p:cNvSpPr>
          <p:nvPr>
            <p:ph type="sldNum" idx="11"/>
          </p:nvPr>
        </p:nvSpPr>
        <p:spPr>
          <a:ln/>
        </p:spPr>
        <p:txBody>
          <a:bodyPr/>
          <a:lstStyle>
            <a:lvl1pPr>
              <a:defRPr/>
            </a:lvl1pPr>
          </a:lstStyle>
          <a:p>
            <a:pPr>
              <a:defRPr/>
            </a:pPr>
            <a:fld id="{3B5654ED-E3B2-4DA2-A084-51F24CA391CD}" type="slidenum">
              <a:rPr lang="en-US" altLang="zh-TW"/>
              <a:pPr>
                <a:defRPr/>
              </a:pPr>
              <a:t>‹#›</a:t>
            </a:fld>
            <a:endParaRPr lang="en-US" altLang="zh-TW"/>
          </a:p>
        </p:txBody>
      </p:sp>
      <p:sp>
        <p:nvSpPr>
          <p:cNvPr id="4" name="Rectangle 6"/>
          <p:cNvSpPr>
            <a:spLocks noGrp="1" noChangeArrowheads="1"/>
          </p:cNvSpPr>
          <p:nvPr>
            <p:ph type="dt" idx="12"/>
          </p:nvPr>
        </p:nvSpPr>
        <p:spPr>
          <a:ln/>
        </p:spPr>
        <p:txBody>
          <a:bodyPr/>
          <a:lstStyle>
            <a:lvl1pPr>
              <a:defRPr/>
            </a:lvl1pPr>
          </a:lstStyle>
          <a:p>
            <a:pPr>
              <a:defRPr/>
            </a:pPr>
            <a:fld id="{7071F8C6-9696-4598-B53E-9AA0D398BB98}" type="datetime1">
              <a:rPr lang="zh-TW" altLang="en-US" smtClean="0"/>
              <a:pPr>
                <a:defRPr/>
              </a:pPr>
              <a:t>2025/5/28</a:t>
            </a:fld>
            <a:endParaRPr lang="en-US" altLang="zh-TW"/>
          </a:p>
        </p:txBody>
      </p:sp>
    </p:spTree>
    <p:extLst>
      <p:ext uri="{BB962C8B-B14F-4D97-AF65-F5344CB8AC3E}">
        <p14:creationId xmlns:p14="http://schemas.microsoft.com/office/powerpoint/2010/main" val="1234432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6" name="Rectangle 3"/>
          <p:cNvSpPr>
            <a:spLocks noGrp="1" noChangeArrowheads="1"/>
          </p:cNvSpPr>
          <p:nvPr>
            <p:ph type="sldNum" idx="11"/>
          </p:nvPr>
        </p:nvSpPr>
        <p:spPr>
          <a:ln/>
        </p:spPr>
        <p:txBody>
          <a:bodyPr/>
          <a:lstStyle>
            <a:lvl1pPr>
              <a:defRPr/>
            </a:lvl1pPr>
          </a:lstStyle>
          <a:p>
            <a:pPr>
              <a:defRPr/>
            </a:pPr>
            <a:fld id="{5EA0688F-49EC-4A74-A85E-2E4AE8584D69}" type="slidenum">
              <a:rPr lang="en-US" altLang="zh-TW"/>
              <a:pPr>
                <a:defRPr/>
              </a:pPr>
              <a:t>‹#›</a:t>
            </a:fld>
            <a:endParaRPr lang="en-US" altLang="zh-TW"/>
          </a:p>
        </p:txBody>
      </p:sp>
      <p:sp>
        <p:nvSpPr>
          <p:cNvPr id="7" name="Rectangle 6"/>
          <p:cNvSpPr>
            <a:spLocks noGrp="1" noChangeArrowheads="1"/>
          </p:cNvSpPr>
          <p:nvPr>
            <p:ph type="dt" idx="12"/>
          </p:nvPr>
        </p:nvSpPr>
        <p:spPr>
          <a:ln/>
        </p:spPr>
        <p:txBody>
          <a:bodyPr/>
          <a:lstStyle>
            <a:lvl1pPr>
              <a:defRPr/>
            </a:lvl1pPr>
          </a:lstStyle>
          <a:p>
            <a:pPr>
              <a:defRPr/>
            </a:pPr>
            <a:fld id="{558E1215-EFB6-4206-AFAE-5903070F365D}" type="datetime1">
              <a:rPr lang="zh-TW" altLang="en-US" smtClean="0"/>
              <a:pPr>
                <a:defRPr/>
              </a:pPr>
              <a:t>2025/5/28</a:t>
            </a:fld>
            <a:endParaRPr lang="en-US" altLang="zh-TW"/>
          </a:p>
        </p:txBody>
      </p:sp>
    </p:spTree>
    <p:extLst>
      <p:ext uri="{BB962C8B-B14F-4D97-AF65-F5344CB8AC3E}">
        <p14:creationId xmlns:p14="http://schemas.microsoft.com/office/powerpoint/2010/main" val="314073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dt" idx="10"/>
          </p:nvPr>
        </p:nvSpPr>
        <p:spPr>
          <a:ln/>
        </p:spPr>
        <p:txBody>
          <a:bodyPr/>
          <a:lstStyle>
            <a:lvl1pPr>
              <a:defRPr/>
            </a:lvl1pPr>
          </a:lstStyle>
          <a:p>
            <a:pPr>
              <a:defRPr/>
            </a:pPr>
            <a:fld id="{DB111E1C-F813-4F60-B44D-E5B3108282C0}" type="datetime1">
              <a:rPr lang="zh-TW" altLang="en-US" smtClean="0"/>
              <a:pPr>
                <a:defRPr/>
              </a:pPr>
              <a:t>2025/5/28</a:t>
            </a:fld>
            <a:endParaRPr lang="en-US" altLang="zh-TW"/>
          </a:p>
        </p:txBody>
      </p:sp>
      <p:sp>
        <p:nvSpPr>
          <p:cNvPr id="5"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1198542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6" name="Rectangle 3"/>
          <p:cNvSpPr>
            <a:spLocks noGrp="1" noChangeArrowheads="1"/>
          </p:cNvSpPr>
          <p:nvPr>
            <p:ph type="sldNum" idx="11"/>
          </p:nvPr>
        </p:nvSpPr>
        <p:spPr>
          <a:ln/>
        </p:spPr>
        <p:txBody>
          <a:bodyPr/>
          <a:lstStyle>
            <a:lvl1pPr>
              <a:defRPr/>
            </a:lvl1pPr>
          </a:lstStyle>
          <a:p>
            <a:pPr>
              <a:defRPr/>
            </a:pPr>
            <a:fld id="{93A3EF0A-E0C3-4775-92E3-1029659D0E68}" type="slidenum">
              <a:rPr lang="en-US" altLang="zh-TW"/>
              <a:pPr>
                <a:defRPr/>
              </a:pPr>
              <a:t>‹#›</a:t>
            </a:fld>
            <a:endParaRPr lang="en-US" altLang="zh-TW"/>
          </a:p>
        </p:txBody>
      </p:sp>
      <p:sp>
        <p:nvSpPr>
          <p:cNvPr id="7" name="Rectangle 6"/>
          <p:cNvSpPr>
            <a:spLocks noGrp="1" noChangeArrowheads="1"/>
          </p:cNvSpPr>
          <p:nvPr>
            <p:ph type="dt" idx="12"/>
          </p:nvPr>
        </p:nvSpPr>
        <p:spPr>
          <a:ln/>
        </p:spPr>
        <p:txBody>
          <a:bodyPr/>
          <a:lstStyle>
            <a:lvl1pPr>
              <a:defRPr/>
            </a:lvl1pPr>
          </a:lstStyle>
          <a:p>
            <a:pPr>
              <a:defRPr/>
            </a:pPr>
            <a:fld id="{F2EE0298-E2C2-4721-82F8-C6AA86452B10}" type="datetime1">
              <a:rPr lang="zh-TW" altLang="en-US" smtClean="0"/>
              <a:pPr>
                <a:defRPr/>
              </a:pPr>
              <a:t>2025/5/28</a:t>
            </a:fld>
            <a:endParaRPr lang="en-US" altLang="zh-TW"/>
          </a:p>
        </p:txBody>
      </p:sp>
    </p:spTree>
    <p:extLst>
      <p:ext uri="{BB962C8B-B14F-4D97-AF65-F5344CB8AC3E}">
        <p14:creationId xmlns:p14="http://schemas.microsoft.com/office/powerpoint/2010/main" val="1942589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5" name="Rectangle 3"/>
          <p:cNvSpPr>
            <a:spLocks noGrp="1" noChangeArrowheads="1"/>
          </p:cNvSpPr>
          <p:nvPr>
            <p:ph type="sldNum" idx="11"/>
          </p:nvPr>
        </p:nvSpPr>
        <p:spPr>
          <a:ln/>
        </p:spPr>
        <p:txBody>
          <a:bodyPr/>
          <a:lstStyle>
            <a:lvl1pPr>
              <a:defRPr/>
            </a:lvl1pPr>
          </a:lstStyle>
          <a:p>
            <a:pPr>
              <a:defRPr/>
            </a:pPr>
            <a:fld id="{85A82D68-76E6-427A-AB98-FFEE464C03C4}" type="slidenum">
              <a:rPr lang="en-US" altLang="zh-TW"/>
              <a:pPr>
                <a:defRPr/>
              </a:pPr>
              <a:t>‹#›</a:t>
            </a:fld>
            <a:endParaRPr lang="en-US" altLang="zh-TW"/>
          </a:p>
        </p:txBody>
      </p:sp>
      <p:sp>
        <p:nvSpPr>
          <p:cNvPr id="6" name="Rectangle 6"/>
          <p:cNvSpPr>
            <a:spLocks noGrp="1" noChangeArrowheads="1"/>
          </p:cNvSpPr>
          <p:nvPr>
            <p:ph type="dt" idx="12"/>
          </p:nvPr>
        </p:nvSpPr>
        <p:spPr>
          <a:ln/>
        </p:spPr>
        <p:txBody>
          <a:bodyPr/>
          <a:lstStyle>
            <a:lvl1pPr>
              <a:defRPr/>
            </a:lvl1pPr>
          </a:lstStyle>
          <a:p>
            <a:pPr>
              <a:defRPr/>
            </a:pPr>
            <a:fld id="{EEF1671A-1577-472B-B0DC-F6D9571901F4}" type="datetime1">
              <a:rPr lang="zh-TW" altLang="en-US" smtClean="0"/>
              <a:pPr>
                <a:defRPr/>
              </a:pPr>
              <a:t>2025/5/28</a:t>
            </a:fld>
            <a:endParaRPr lang="en-US" altLang="zh-TW"/>
          </a:p>
        </p:txBody>
      </p:sp>
    </p:spTree>
    <p:extLst>
      <p:ext uri="{BB962C8B-B14F-4D97-AF65-F5344CB8AC3E}">
        <p14:creationId xmlns:p14="http://schemas.microsoft.com/office/powerpoint/2010/main" val="934291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040285" y="450850"/>
            <a:ext cx="2516716" cy="52720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488017" y="450850"/>
            <a:ext cx="7349067" cy="52720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5" name="Rectangle 3"/>
          <p:cNvSpPr>
            <a:spLocks noGrp="1" noChangeArrowheads="1"/>
          </p:cNvSpPr>
          <p:nvPr>
            <p:ph type="sldNum" idx="11"/>
          </p:nvPr>
        </p:nvSpPr>
        <p:spPr>
          <a:ln/>
        </p:spPr>
        <p:txBody>
          <a:bodyPr/>
          <a:lstStyle>
            <a:lvl1pPr>
              <a:defRPr/>
            </a:lvl1pPr>
          </a:lstStyle>
          <a:p>
            <a:pPr>
              <a:defRPr/>
            </a:pPr>
            <a:fld id="{E93614EC-11D7-4F70-8C57-39D69CBEE632}" type="slidenum">
              <a:rPr lang="en-US" altLang="zh-TW"/>
              <a:pPr>
                <a:defRPr/>
              </a:pPr>
              <a:t>‹#›</a:t>
            </a:fld>
            <a:endParaRPr lang="en-US" altLang="zh-TW"/>
          </a:p>
        </p:txBody>
      </p:sp>
      <p:sp>
        <p:nvSpPr>
          <p:cNvPr id="6" name="Rectangle 6"/>
          <p:cNvSpPr>
            <a:spLocks noGrp="1" noChangeArrowheads="1"/>
          </p:cNvSpPr>
          <p:nvPr>
            <p:ph type="dt" idx="12"/>
          </p:nvPr>
        </p:nvSpPr>
        <p:spPr>
          <a:ln/>
        </p:spPr>
        <p:txBody>
          <a:bodyPr/>
          <a:lstStyle>
            <a:lvl1pPr>
              <a:defRPr/>
            </a:lvl1pPr>
          </a:lstStyle>
          <a:p>
            <a:pPr>
              <a:defRPr/>
            </a:pPr>
            <a:fld id="{2B9626DC-0754-43E0-90C8-95DE13E90EB7}" type="datetime1">
              <a:rPr lang="zh-TW" altLang="en-US" smtClean="0"/>
              <a:pPr>
                <a:defRPr/>
              </a:pPr>
              <a:t>2025/5/28</a:t>
            </a:fld>
            <a:endParaRPr lang="en-US" altLang="zh-TW"/>
          </a:p>
        </p:txBody>
      </p:sp>
    </p:spTree>
    <p:extLst>
      <p:ext uri="{BB962C8B-B14F-4D97-AF65-F5344CB8AC3E}">
        <p14:creationId xmlns:p14="http://schemas.microsoft.com/office/powerpoint/2010/main" val="3813456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159000" y="450850"/>
            <a:ext cx="9398000" cy="1189038"/>
          </a:xfrm>
        </p:spPr>
        <p:txBody>
          <a:bodyPr/>
          <a:lstStyle/>
          <a:p>
            <a:r>
              <a:rPr lang="zh-TW" altLang="en-US"/>
              <a:t>按一下以編輯母片標題樣式</a:t>
            </a:r>
          </a:p>
        </p:txBody>
      </p:sp>
      <p:sp>
        <p:nvSpPr>
          <p:cNvPr id="3" name="文字版面配置區 2"/>
          <p:cNvSpPr>
            <a:spLocks noGrp="1"/>
          </p:cNvSpPr>
          <p:nvPr>
            <p:ph type="body" sz="half" idx="1"/>
          </p:nvPr>
        </p:nvSpPr>
        <p:spPr>
          <a:xfrm>
            <a:off x="1488017" y="1844676"/>
            <a:ext cx="4885267" cy="38782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576484" y="1844676"/>
            <a:ext cx="4885267" cy="38782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6" name="Rectangle 3"/>
          <p:cNvSpPr>
            <a:spLocks noGrp="1" noChangeArrowheads="1"/>
          </p:cNvSpPr>
          <p:nvPr>
            <p:ph type="sldNum" idx="11"/>
          </p:nvPr>
        </p:nvSpPr>
        <p:spPr>
          <a:ln/>
        </p:spPr>
        <p:txBody>
          <a:bodyPr/>
          <a:lstStyle>
            <a:lvl1pPr>
              <a:defRPr/>
            </a:lvl1pPr>
          </a:lstStyle>
          <a:p>
            <a:pPr>
              <a:defRPr/>
            </a:pPr>
            <a:fld id="{F09E82C8-E7BB-4B32-8ADA-1F34DFE66853}" type="slidenum">
              <a:rPr lang="en-US" altLang="zh-TW"/>
              <a:pPr>
                <a:defRPr/>
              </a:pPr>
              <a:t>‹#›</a:t>
            </a:fld>
            <a:endParaRPr lang="en-US" altLang="zh-TW"/>
          </a:p>
        </p:txBody>
      </p:sp>
      <p:sp>
        <p:nvSpPr>
          <p:cNvPr id="7" name="Rectangle 6"/>
          <p:cNvSpPr>
            <a:spLocks noGrp="1" noChangeArrowheads="1"/>
          </p:cNvSpPr>
          <p:nvPr>
            <p:ph type="dt" idx="12"/>
          </p:nvPr>
        </p:nvSpPr>
        <p:spPr>
          <a:ln/>
        </p:spPr>
        <p:txBody>
          <a:bodyPr/>
          <a:lstStyle>
            <a:lvl1pPr>
              <a:defRPr/>
            </a:lvl1pPr>
          </a:lstStyle>
          <a:p>
            <a:pPr>
              <a:defRPr/>
            </a:pPr>
            <a:fld id="{BFD437C1-931D-4E67-B265-E44E7D309659}" type="datetime1">
              <a:rPr lang="zh-TW" altLang="en-US" smtClean="0"/>
              <a:pPr>
                <a:defRPr/>
              </a:pPr>
              <a:t>2025/5/28</a:t>
            </a:fld>
            <a:endParaRPr lang="en-US" altLang="zh-TW"/>
          </a:p>
        </p:txBody>
      </p:sp>
    </p:spTree>
    <p:extLst>
      <p:ext uri="{BB962C8B-B14F-4D97-AF65-F5344CB8AC3E}">
        <p14:creationId xmlns:p14="http://schemas.microsoft.com/office/powerpoint/2010/main" val="4132411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159000" y="450850"/>
            <a:ext cx="9398000" cy="1189038"/>
          </a:xfrm>
        </p:spPr>
        <p:txBody>
          <a:bodyPr/>
          <a:lstStyle/>
          <a:p>
            <a:r>
              <a:rPr lang="zh-TW" altLang="en-US"/>
              <a:t>按一下以編輯母片標題樣式</a:t>
            </a:r>
          </a:p>
        </p:txBody>
      </p:sp>
      <p:sp>
        <p:nvSpPr>
          <p:cNvPr id="3" name="文字版面配置區 2"/>
          <p:cNvSpPr>
            <a:spLocks noGrp="1"/>
          </p:cNvSpPr>
          <p:nvPr>
            <p:ph type="body" sz="half" idx="1"/>
          </p:nvPr>
        </p:nvSpPr>
        <p:spPr>
          <a:xfrm>
            <a:off x="1488017" y="1844676"/>
            <a:ext cx="4885267" cy="38782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576484" y="1844675"/>
            <a:ext cx="4885267" cy="18621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576484" y="3859214"/>
            <a:ext cx="4885267" cy="18637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2"/>
          <p:cNvSpPr>
            <a:spLocks noGrp="1" noChangeArrowheads="1"/>
          </p:cNvSpPr>
          <p:nvPr>
            <p:ph type="ftr" idx="10"/>
          </p:nvPr>
        </p:nvSpPr>
        <p:spPr>
          <a:ln/>
        </p:spPr>
        <p:txBody>
          <a:bodyPr/>
          <a:lstStyle>
            <a:lvl1pPr>
              <a:defRPr/>
            </a:lvl1pPr>
          </a:lstStyle>
          <a:p>
            <a:pPr>
              <a:defRPr/>
            </a:pPr>
            <a:r>
              <a:rPr lang="en-US" altLang="zh-TW"/>
              <a:t> Electronic Engineering, National Changhua University of Education</a:t>
            </a:r>
          </a:p>
        </p:txBody>
      </p:sp>
      <p:sp>
        <p:nvSpPr>
          <p:cNvPr id="7" name="Rectangle 3"/>
          <p:cNvSpPr>
            <a:spLocks noGrp="1" noChangeArrowheads="1"/>
          </p:cNvSpPr>
          <p:nvPr>
            <p:ph type="sldNum" idx="11"/>
          </p:nvPr>
        </p:nvSpPr>
        <p:spPr>
          <a:ln/>
        </p:spPr>
        <p:txBody>
          <a:bodyPr/>
          <a:lstStyle>
            <a:lvl1pPr>
              <a:defRPr/>
            </a:lvl1pPr>
          </a:lstStyle>
          <a:p>
            <a:pPr>
              <a:defRPr/>
            </a:pPr>
            <a:fld id="{34CD4116-2328-480D-BF43-0A5B6F0DA8EC}" type="slidenum">
              <a:rPr lang="en-US" altLang="zh-TW"/>
              <a:pPr>
                <a:defRPr/>
              </a:pPr>
              <a:t>‹#›</a:t>
            </a:fld>
            <a:endParaRPr lang="en-US" altLang="zh-TW"/>
          </a:p>
        </p:txBody>
      </p:sp>
      <p:sp>
        <p:nvSpPr>
          <p:cNvPr id="8" name="Rectangle 6"/>
          <p:cNvSpPr>
            <a:spLocks noGrp="1" noChangeArrowheads="1"/>
          </p:cNvSpPr>
          <p:nvPr>
            <p:ph type="dt" idx="12"/>
          </p:nvPr>
        </p:nvSpPr>
        <p:spPr>
          <a:ln/>
        </p:spPr>
        <p:txBody>
          <a:bodyPr/>
          <a:lstStyle>
            <a:lvl1pPr>
              <a:defRPr/>
            </a:lvl1pPr>
          </a:lstStyle>
          <a:p>
            <a:pPr>
              <a:defRPr/>
            </a:pPr>
            <a:fld id="{B1FA282F-8D74-4CBA-8B2D-81D9127B4FDD}" type="datetime1">
              <a:rPr lang="zh-TW" altLang="en-US" smtClean="0"/>
              <a:pPr>
                <a:defRPr/>
              </a:pPr>
              <a:t>2025/5/28</a:t>
            </a:fld>
            <a:endParaRPr lang="en-US" altLang="zh-TW"/>
          </a:p>
        </p:txBody>
      </p:sp>
    </p:spTree>
    <p:extLst>
      <p:ext uri="{BB962C8B-B14F-4D97-AF65-F5344CB8AC3E}">
        <p14:creationId xmlns:p14="http://schemas.microsoft.com/office/powerpoint/2010/main" val="4249236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3ED78-CDF0-4C4C-B5E5-00C77BD501C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08E2922-713F-4B17-A8A7-294DA570DF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1C1E4CD-2BD5-49F4-84F8-557D41474174}"/>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3BBC79DF-3069-494C-B8DA-0455DB7E067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7BBF7A-125D-42A0-9648-F4C1A4894B85}"/>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4259158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03E25-98EB-4E64-A7C4-9F4F1DA75A0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A219894-F02A-4618-A6C6-6AF272FFAC8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B58683A-AA2D-47F0-ABCD-9B1679A1522E}"/>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8E740EF9-327A-42CB-8C88-9F014CF65B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C60BF92-622F-4302-8FD4-2BAC11B89C34}"/>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84801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28718A-DE0B-4075-8D63-34B05CB11C1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AA6C2D4-AFEC-4BCD-A9E6-D7A360EA6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4FE4DF7-7BEA-4BE4-A52F-E56ED3F3EED7}"/>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84B91ECB-6575-4BF1-9CC5-EE3D2B62F10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5971D9-9D40-48FC-A733-A3468499993D}"/>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259541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CCAE0-7A60-4449-93E9-C93ACBD8EEF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1669C30-D295-43DB-960B-70A359B5EE2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C602E77-4DCF-4F79-A2CA-D3C88841625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E2A27C5-7AF2-4193-97EA-DBEA6727BFE2}"/>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6" name="頁尾版面配置區 5">
            <a:extLst>
              <a:ext uri="{FF2B5EF4-FFF2-40B4-BE49-F238E27FC236}">
                <a16:creationId xmlns:a16="http://schemas.microsoft.com/office/drawing/2014/main" id="{F3A307B3-B43D-48D9-A7D8-D2266EEE16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480FA56-C6F3-4780-864A-2AC2F81F09CB}"/>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532442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439D79-9585-4B86-95E8-FD02006B2E1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CF1C405-6DF4-4F27-A434-1AEEF86D88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BD62B69-91F6-4DB3-AB84-BED0555542E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C6E057F-7B90-4006-A096-807AC55DF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857A50-844C-49D9-936B-A1E8811BEE3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05678AD-DD9A-41EA-8F81-75D9A331C69A}"/>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8" name="頁尾版面配置區 7">
            <a:extLst>
              <a:ext uri="{FF2B5EF4-FFF2-40B4-BE49-F238E27FC236}">
                <a16:creationId xmlns:a16="http://schemas.microsoft.com/office/drawing/2014/main" id="{0B05F491-66B3-4222-8FA5-1CBFB547EF5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520ABE7-C037-4F2A-9ED3-E3FB0CAF86FA}"/>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2603438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
          <p:cNvSpPr>
            <a:spLocks noGrp="1" noChangeArrowheads="1"/>
          </p:cNvSpPr>
          <p:nvPr>
            <p:ph type="dt" idx="10"/>
          </p:nvPr>
        </p:nvSpPr>
        <p:spPr>
          <a:ln/>
        </p:spPr>
        <p:txBody>
          <a:bodyPr/>
          <a:lstStyle>
            <a:lvl1pPr>
              <a:defRPr/>
            </a:lvl1pPr>
          </a:lstStyle>
          <a:p>
            <a:pPr>
              <a:defRPr/>
            </a:pPr>
            <a:fld id="{E119C6DB-683B-484D-AD59-AE725372CA44}" type="datetime1">
              <a:rPr lang="zh-TW" altLang="en-US" smtClean="0"/>
              <a:pPr>
                <a:defRPr/>
              </a:pPr>
              <a:t>2025/5/28</a:t>
            </a:fld>
            <a:endParaRPr lang="en-US" altLang="zh-TW"/>
          </a:p>
        </p:txBody>
      </p:sp>
      <p:sp>
        <p:nvSpPr>
          <p:cNvPr id="5"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2827935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BF98E2-941E-4A34-AD64-C5BE52A5FF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D785369-1E38-4759-B7DC-80DB66B750F7}"/>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4" name="頁尾版面配置區 3">
            <a:extLst>
              <a:ext uri="{FF2B5EF4-FFF2-40B4-BE49-F238E27FC236}">
                <a16:creationId xmlns:a16="http://schemas.microsoft.com/office/drawing/2014/main" id="{E0E80AC1-A66F-4C03-9F66-46746149855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7C46E6C-86FC-45F7-A73C-C744BCD6C035}"/>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2009081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2EE2522-E9EC-4DCA-B82D-BE626F7ED89F}"/>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3" name="頁尾版面配置區 2">
            <a:extLst>
              <a:ext uri="{FF2B5EF4-FFF2-40B4-BE49-F238E27FC236}">
                <a16:creationId xmlns:a16="http://schemas.microsoft.com/office/drawing/2014/main" id="{86BF8BBA-E208-480B-9D7E-49766AF06AB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BE44908-BC44-4274-83BC-298B74B547EF}"/>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1942871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9F41F-3180-46B8-82F3-423659BF814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7EA57DA-DE1C-4062-AD72-0FC26D97C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298D5B8-5D27-4A49-A592-37C8BC3EF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3EB5431-C428-4C96-A92E-08BA634ABCEF}"/>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6" name="頁尾版面配置區 5">
            <a:extLst>
              <a:ext uri="{FF2B5EF4-FFF2-40B4-BE49-F238E27FC236}">
                <a16:creationId xmlns:a16="http://schemas.microsoft.com/office/drawing/2014/main" id="{711B678B-1DE0-464C-83FB-774E36350F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C09E5F5-CE33-45B3-9688-B429447E1240}"/>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914189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4B7BB-AC9F-4941-B29E-A5E37F87BFF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69AF765-42A1-4D2A-B1BD-FF6DA3EC74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95B927C-DD28-4535-8A2C-54CD2C040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006F5EE-EB41-4570-8452-7E74657D8125}"/>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6" name="頁尾版面配置區 5">
            <a:extLst>
              <a:ext uri="{FF2B5EF4-FFF2-40B4-BE49-F238E27FC236}">
                <a16:creationId xmlns:a16="http://schemas.microsoft.com/office/drawing/2014/main" id="{45010D59-F9B8-4589-9D80-283FA6738B3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55EE21-EEBF-430E-B0C5-CF20391BA99B}"/>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0801555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090F3E-2270-45A4-B834-3F45FE20BE2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B1DB998-F141-4C20-BF99-B9360601CCB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1E50DAA-11C8-4B10-8C87-300CAAC117E5}"/>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B15E8E02-918F-418A-8544-1627EEA43B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534C196-D121-4577-ADD6-A2C589203AA5}"/>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1207231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9C82D5D-C19D-4D28-82F4-3EBF243A9E2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E340281-7FFA-4D40-819F-61075654C4B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E9CC786-1F98-4462-8068-9EE2B12B3B57}"/>
              </a:ext>
            </a:extLst>
          </p:cNvPr>
          <p:cNvSpPr>
            <a:spLocks noGrp="1"/>
          </p:cNvSpPr>
          <p:nvPr>
            <p:ph type="dt" sz="half" idx="10"/>
          </p:nvPr>
        </p:nvSpPr>
        <p:spPr/>
        <p:txBody>
          <a:body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03A4A96D-1650-42B3-AE6B-D3067AA56D9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DABA14-D64E-411A-B401-828C5A42E115}"/>
              </a:ext>
            </a:extLst>
          </p:cNvPr>
          <p:cNvSpPr>
            <a:spLocks noGrp="1"/>
          </p:cNvSpPr>
          <p:nvPr>
            <p:ph type="sldNum" sz="quarter" idx="12"/>
          </p:nvPr>
        </p:nvSpPr>
        <p:spPr/>
        <p:txBody>
          <a:body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63037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4963"/>
            <a:ext cx="5378451" cy="4518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1251" y="1604963"/>
            <a:ext cx="5380567" cy="4518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
          <p:cNvSpPr>
            <a:spLocks noGrp="1" noChangeArrowheads="1"/>
          </p:cNvSpPr>
          <p:nvPr>
            <p:ph type="dt" idx="10"/>
          </p:nvPr>
        </p:nvSpPr>
        <p:spPr>
          <a:ln/>
        </p:spPr>
        <p:txBody>
          <a:bodyPr/>
          <a:lstStyle>
            <a:lvl1pPr>
              <a:defRPr/>
            </a:lvl1pPr>
          </a:lstStyle>
          <a:p>
            <a:pPr>
              <a:defRPr/>
            </a:pPr>
            <a:fld id="{B18B21C1-2A30-44A4-A540-CC4B478C15B0}" type="datetime1">
              <a:rPr lang="zh-TW" altLang="en-US" smtClean="0"/>
              <a:pPr>
                <a:defRPr/>
              </a:pPr>
              <a:t>2025/5/28</a:t>
            </a:fld>
            <a:endParaRPr lang="en-US" altLang="zh-TW"/>
          </a:p>
        </p:txBody>
      </p:sp>
      <p:sp>
        <p:nvSpPr>
          <p:cNvPr id="6"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92668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
          <p:cNvSpPr>
            <a:spLocks noGrp="1" noChangeArrowheads="1"/>
          </p:cNvSpPr>
          <p:nvPr>
            <p:ph type="dt" idx="10"/>
          </p:nvPr>
        </p:nvSpPr>
        <p:spPr>
          <a:ln/>
        </p:spPr>
        <p:txBody>
          <a:bodyPr/>
          <a:lstStyle>
            <a:lvl1pPr>
              <a:defRPr/>
            </a:lvl1pPr>
          </a:lstStyle>
          <a:p>
            <a:pPr>
              <a:defRPr/>
            </a:pPr>
            <a:fld id="{411997F6-776B-4660-82C2-53550AC2AF99}" type="datetime1">
              <a:rPr lang="zh-TW" altLang="en-US" smtClean="0"/>
              <a:pPr>
                <a:defRPr/>
              </a:pPr>
              <a:t>2025/5/28</a:t>
            </a:fld>
            <a:endParaRPr lang="en-US" altLang="zh-TW"/>
          </a:p>
        </p:txBody>
      </p:sp>
      <p:sp>
        <p:nvSpPr>
          <p:cNvPr id="8"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49678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
          <p:cNvSpPr>
            <a:spLocks noGrp="1" noChangeArrowheads="1"/>
          </p:cNvSpPr>
          <p:nvPr>
            <p:ph type="dt" idx="10"/>
          </p:nvPr>
        </p:nvSpPr>
        <p:spPr>
          <a:ln/>
        </p:spPr>
        <p:txBody>
          <a:bodyPr/>
          <a:lstStyle>
            <a:lvl1pPr>
              <a:defRPr/>
            </a:lvl1pPr>
          </a:lstStyle>
          <a:p>
            <a:pPr>
              <a:defRPr/>
            </a:pPr>
            <a:fld id="{7EB570B4-E477-44EB-B448-7D3088AEF598}" type="datetime1">
              <a:rPr lang="zh-TW" altLang="en-US" smtClean="0"/>
              <a:pPr>
                <a:defRPr/>
              </a:pPr>
              <a:t>2025/5/28</a:t>
            </a:fld>
            <a:endParaRPr lang="en-US" altLang="zh-TW"/>
          </a:p>
        </p:txBody>
      </p:sp>
      <p:sp>
        <p:nvSpPr>
          <p:cNvPr id="4"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322328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idx="10"/>
          </p:nvPr>
        </p:nvSpPr>
        <p:spPr>
          <a:ln/>
        </p:spPr>
        <p:txBody>
          <a:bodyPr/>
          <a:lstStyle>
            <a:lvl1pPr>
              <a:defRPr/>
            </a:lvl1pPr>
          </a:lstStyle>
          <a:p>
            <a:pPr>
              <a:defRPr/>
            </a:pPr>
            <a:fld id="{7F102F70-9C59-43F7-BA51-9B226F60ABA7}" type="datetime1">
              <a:rPr lang="zh-TW" altLang="en-US" smtClean="0"/>
              <a:pPr>
                <a:defRPr/>
              </a:pPr>
              <a:t>2025/5/28</a:t>
            </a:fld>
            <a:endParaRPr lang="en-US" altLang="zh-TW"/>
          </a:p>
        </p:txBody>
      </p:sp>
      <p:sp>
        <p:nvSpPr>
          <p:cNvPr id="3"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48171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dt" idx="10"/>
          </p:nvPr>
        </p:nvSpPr>
        <p:spPr>
          <a:ln/>
        </p:spPr>
        <p:txBody>
          <a:bodyPr/>
          <a:lstStyle>
            <a:lvl1pPr>
              <a:defRPr/>
            </a:lvl1pPr>
          </a:lstStyle>
          <a:p>
            <a:pPr>
              <a:defRPr/>
            </a:pPr>
            <a:fld id="{CD10AC05-CBCC-4416-A19D-387C4CD0E6F5}" type="datetime1">
              <a:rPr lang="zh-TW" altLang="en-US" smtClean="0"/>
              <a:pPr>
                <a:defRPr/>
              </a:pPr>
              <a:t>2025/5/28</a:t>
            </a:fld>
            <a:endParaRPr lang="en-US" altLang="zh-TW"/>
          </a:p>
        </p:txBody>
      </p:sp>
      <p:sp>
        <p:nvSpPr>
          <p:cNvPr id="6"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392197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
          <p:cNvSpPr>
            <a:spLocks noGrp="1" noChangeArrowheads="1"/>
          </p:cNvSpPr>
          <p:nvPr>
            <p:ph type="dt" idx="10"/>
          </p:nvPr>
        </p:nvSpPr>
        <p:spPr>
          <a:ln/>
        </p:spPr>
        <p:txBody>
          <a:bodyPr/>
          <a:lstStyle>
            <a:lvl1pPr>
              <a:defRPr/>
            </a:lvl1pPr>
          </a:lstStyle>
          <a:p>
            <a:pPr>
              <a:defRPr/>
            </a:pPr>
            <a:fld id="{450E01CC-746C-489B-BBF9-BF3F99519B00}" type="datetime1">
              <a:rPr lang="zh-TW" altLang="en-US" smtClean="0"/>
              <a:pPr>
                <a:defRPr/>
              </a:pPr>
              <a:t>2025/5/28</a:t>
            </a:fld>
            <a:endParaRPr lang="en-US" altLang="zh-TW"/>
          </a:p>
        </p:txBody>
      </p:sp>
      <p:sp>
        <p:nvSpPr>
          <p:cNvPr id="6" name="Rectangle 3"/>
          <p:cNvSpPr>
            <a:spLocks noGrp="1" noChangeArrowheads="1"/>
          </p:cNvSpPr>
          <p:nvPr>
            <p:ph type="ftr" idx="11"/>
          </p:nvPr>
        </p:nvSpPr>
        <p:spPr>
          <a:ln/>
        </p:spPr>
        <p:txBody>
          <a:bodyPr/>
          <a:lstStyle>
            <a:lvl1pPr>
              <a:defRPr/>
            </a:lvl1pPr>
          </a:lstStyle>
          <a:p>
            <a:pPr>
              <a:defRPr/>
            </a:pPr>
            <a:r>
              <a:rPr lang="en-US" altLang="zh-TW"/>
              <a:t> Electronic Engineering, National Changhua University of Education</a:t>
            </a:r>
          </a:p>
        </p:txBody>
      </p:sp>
    </p:spTree>
    <p:extLst>
      <p:ext uri="{BB962C8B-B14F-4D97-AF65-F5344CB8AC3E}">
        <p14:creationId xmlns:p14="http://schemas.microsoft.com/office/powerpoint/2010/main" val="293968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dt"/>
          </p:nvPr>
        </p:nvSpPr>
        <p:spPr bwMode="auto">
          <a:xfrm>
            <a:off x="609601" y="6248401"/>
            <a:ext cx="2834217" cy="44926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defRPr sz="1200">
                <a:solidFill>
                  <a:srgbClr val="000000"/>
                </a:solidFill>
                <a:latin typeface="Rockwell Extra Bold" pitchFamily="18" charset="0"/>
                <a:cs typeface="+mn-cs"/>
              </a:defRPr>
            </a:lvl1pPr>
          </a:lstStyle>
          <a:p>
            <a:pPr>
              <a:defRPr/>
            </a:pPr>
            <a:fld id="{C56DDB41-3A02-4749-A046-641027391785}" type="datetime1">
              <a:rPr lang="zh-TW" altLang="en-US" smtClean="0"/>
              <a:pPr>
                <a:defRPr/>
              </a:pPr>
              <a:t>2025/5/28</a:t>
            </a:fld>
            <a:endParaRPr lang="en-US" altLang="zh-TW"/>
          </a:p>
        </p:txBody>
      </p:sp>
      <p:sp>
        <p:nvSpPr>
          <p:cNvPr id="36867" name="Rectangle 3"/>
          <p:cNvSpPr>
            <a:spLocks noGrp="1" noChangeArrowheads="1"/>
          </p:cNvSpPr>
          <p:nvPr>
            <p:ph type="ftr"/>
          </p:nvPr>
        </p:nvSpPr>
        <p:spPr bwMode="auto">
          <a:xfrm>
            <a:off x="2544233" y="6248401"/>
            <a:ext cx="7958667" cy="44926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a:defRPr sz="1200">
                <a:solidFill>
                  <a:srgbClr val="003366"/>
                </a:solidFill>
                <a:latin typeface="Times New Roman" pitchFamily="18" charset="0"/>
                <a:cs typeface="+mn-cs"/>
              </a:defRPr>
            </a:lvl1pPr>
          </a:lstStyle>
          <a:p>
            <a:pPr>
              <a:defRPr/>
            </a:pPr>
            <a:r>
              <a:rPr lang="en-US" altLang="zh-TW"/>
              <a:t> Electronic Engineering, National Changhua University of Education</a:t>
            </a:r>
          </a:p>
        </p:txBody>
      </p:sp>
      <p:sp>
        <p:nvSpPr>
          <p:cNvPr id="1028" name="Rectangle 5"/>
          <p:cNvSpPr>
            <a:spLocks noGrp="1" noChangeArrowheads="1"/>
          </p:cNvSpPr>
          <p:nvPr>
            <p:ph type="title"/>
          </p:nvPr>
        </p:nvSpPr>
        <p:spPr bwMode="auto">
          <a:xfrm>
            <a:off x="4559301" y="3716338"/>
            <a:ext cx="699770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zh-TW" altLang="en-GB"/>
              <a:t>請按一下滑鼠，編輯標題文的格式。</a:t>
            </a:r>
          </a:p>
        </p:txBody>
      </p:sp>
      <p:pic>
        <p:nvPicPr>
          <p:cNvPr id="1029"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4434" y="1265239"/>
            <a:ext cx="274531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30" name="Rectangle 7"/>
          <p:cNvSpPr>
            <a:spLocks noChangeArrowheads="1"/>
          </p:cNvSpPr>
          <p:nvPr/>
        </p:nvSpPr>
        <p:spPr bwMode="auto">
          <a:xfrm>
            <a:off x="2927351" y="3284539"/>
            <a:ext cx="8642349" cy="71437"/>
          </a:xfrm>
          <a:prstGeom prst="rect">
            <a:avLst/>
          </a:prstGeom>
          <a:gradFill rotWithShape="0">
            <a:gsLst>
              <a:gs pos="0">
                <a:srgbClr val="0033CC"/>
              </a:gs>
              <a:gs pos="100000">
                <a:srgbClr val="001040">
                  <a:alpha val="82999"/>
                </a:srgbClr>
              </a:gs>
            </a:gsLst>
            <a:lin ang="10800000" scaled="1"/>
          </a:gradFill>
          <a:ln w="9525">
            <a:noFill/>
            <a:round/>
            <a:headEnd/>
            <a:tailEnd/>
          </a:ln>
        </p:spPr>
        <p:txBody>
          <a:bodyPr wrap="none" anchor="ctr"/>
          <a:lstStyle/>
          <a:p>
            <a:pPr>
              <a:defRPr/>
            </a:pPr>
            <a:endParaRPr lang="zh-TW" altLang="en-US">
              <a:cs typeface="+mn-cs"/>
            </a:endParaRPr>
          </a:p>
        </p:txBody>
      </p:sp>
      <p:sp>
        <p:nvSpPr>
          <p:cNvPr id="1031" name="Rectangle 8"/>
          <p:cNvSpPr>
            <a:spLocks noChangeArrowheads="1"/>
          </p:cNvSpPr>
          <p:nvPr/>
        </p:nvSpPr>
        <p:spPr bwMode="auto">
          <a:xfrm>
            <a:off x="3024718" y="2852738"/>
            <a:ext cx="97367" cy="792162"/>
          </a:xfrm>
          <a:prstGeom prst="rect">
            <a:avLst/>
          </a:prstGeom>
          <a:gradFill rotWithShape="0">
            <a:gsLst>
              <a:gs pos="0">
                <a:srgbClr val="0033CC"/>
              </a:gs>
              <a:gs pos="100000">
                <a:srgbClr val="001040">
                  <a:alpha val="82999"/>
                </a:srgbClr>
              </a:gs>
            </a:gsLst>
            <a:lin ang="5400000" scaled="1"/>
          </a:gradFill>
          <a:ln w="9525">
            <a:noFill/>
            <a:round/>
            <a:headEnd/>
            <a:tailEnd/>
          </a:ln>
        </p:spPr>
        <p:txBody>
          <a:bodyPr wrap="none" anchor="ctr"/>
          <a:lstStyle/>
          <a:p>
            <a:pPr>
              <a:defRPr/>
            </a:pPr>
            <a:endParaRPr lang="zh-TW" altLang="en-US">
              <a:cs typeface="+mn-cs"/>
            </a:endParaRPr>
          </a:p>
        </p:txBody>
      </p:sp>
      <p:sp>
        <p:nvSpPr>
          <p:cNvPr id="1032" name="Rectangle 9"/>
          <p:cNvSpPr>
            <a:spLocks noChangeArrowheads="1"/>
          </p:cNvSpPr>
          <p:nvPr/>
        </p:nvSpPr>
        <p:spPr bwMode="auto">
          <a:xfrm rot="-60000">
            <a:off x="2330451" y="3503614"/>
            <a:ext cx="543983" cy="382587"/>
          </a:xfrm>
          <a:prstGeom prst="rect">
            <a:avLst/>
          </a:prstGeom>
          <a:solidFill>
            <a:srgbClr val="000060"/>
          </a:solidFill>
          <a:ln w="9525">
            <a:noFill/>
            <a:round/>
            <a:headEnd/>
            <a:tailEnd/>
          </a:ln>
        </p:spPr>
        <p:txBody>
          <a:bodyPr wrap="none" anchor="ctr"/>
          <a:lstStyle/>
          <a:p>
            <a:pPr>
              <a:defRPr/>
            </a:pPr>
            <a:endParaRPr lang="zh-TW" altLang="en-US">
              <a:cs typeface="+mn-cs"/>
            </a:endParaRPr>
          </a:p>
        </p:txBody>
      </p:sp>
      <p:sp>
        <p:nvSpPr>
          <p:cNvPr id="1033" name="Rectangle 10"/>
          <p:cNvSpPr>
            <a:spLocks noChangeArrowheads="1"/>
          </p:cNvSpPr>
          <p:nvPr/>
        </p:nvSpPr>
        <p:spPr bwMode="auto">
          <a:xfrm rot="-60000">
            <a:off x="2334685" y="3932239"/>
            <a:ext cx="543983" cy="382587"/>
          </a:xfrm>
          <a:prstGeom prst="rect">
            <a:avLst/>
          </a:prstGeom>
          <a:solidFill>
            <a:srgbClr val="000086"/>
          </a:solidFill>
          <a:ln w="9525">
            <a:noFill/>
            <a:round/>
            <a:headEnd/>
            <a:tailEnd/>
          </a:ln>
        </p:spPr>
        <p:txBody>
          <a:bodyPr wrap="none" anchor="ctr"/>
          <a:lstStyle/>
          <a:p>
            <a:pPr>
              <a:defRPr/>
            </a:pPr>
            <a:endParaRPr lang="zh-TW" altLang="en-US">
              <a:cs typeface="+mn-cs"/>
            </a:endParaRPr>
          </a:p>
        </p:txBody>
      </p:sp>
      <p:sp>
        <p:nvSpPr>
          <p:cNvPr id="1034" name="Rectangle 11"/>
          <p:cNvSpPr>
            <a:spLocks noChangeArrowheads="1"/>
          </p:cNvSpPr>
          <p:nvPr/>
        </p:nvSpPr>
        <p:spPr bwMode="auto">
          <a:xfrm rot="-60000">
            <a:off x="1725085" y="3505200"/>
            <a:ext cx="543983" cy="382588"/>
          </a:xfrm>
          <a:prstGeom prst="rect">
            <a:avLst/>
          </a:prstGeom>
          <a:solidFill>
            <a:srgbClr val="000086"/>
          </a:solidFill>
          <a:ln w="9525">
            <a:noFill/>
            <a:round/>
            <a:headEnd/>
            <a:tailEnd/>
          </a:ln>
        </p:spPr>
        <p:txBody>
          <a:bodyPr wrap="none" anchor="ctr"/>
          <a:lstStyle/>
          <a:p>
            <a:pPr>
              <a:defRPr/>
            </a:pPr>
            <a:endParaRPr lang="zh-TW" altLang="en-US">
              <a:cs typeface="+mn-cs"/>
            </a:endParaRPr>
          </a:p>
        </p:txBody>
      </p:sp>
      <p:sp>
        <p:nvSpPr>
          <p:cNvPr id="1035" name="Rectangle 12"/>
          <p:cNvSpPr>
            <a:spLocks noChangeArrowheads="1"/>
          </p:cNvSpPr>
          <p:nvPr/>
        </p:nvSpPr>
        <p:spPr bwMode="auto">
          <a:xfrm rot="-60000">
            <a:off x="1731433" y="3937000"/>
            <a:ext cx="543984" cy="381000"/>
          </a:xfrm>
          <a:prstGeom prst="rect">
            <a:avLst/>
          </a:prstGeom>
          <a:solidFill>
            <a:srgbClr val="0000C8"/>
          </a:solidFill>
          <a:ln w="9525">
            <a:noFill/>
            <a:round/>
            <a:headEnd/>
            <a:tailEnd/>
          </a:ln>
        </p:spPr>
        <p:txBody>
          <a:bodyPr wrap="none" anchor="ctr"/>
          <a:lstStyle/>
          <a:p>
            <a:pPr>
              <a:defRPr/>
            </a:pPr>
            <a:endParaRPr lang="zh-TW" altLang="en-US">
              <a:cs typeface="+mn-cs"/>
            </a:endParaRPr>
          </a:p>
        </p:txBody>
      </p:sp>
      <p:sp>
        <p:nvSpPr>
          <p:cNvPr id="1036" name="Rectangle 13"/>
          <p:cNvSpPr>
            <a:spLocks noChangeArrowheads="1"/>
          </p:cNvSpPr>
          <p:nvPr/>
        </p:nvSpPr>
        <p:spPr bwMode="auto">
          <a:xfrm rot="-60000">
            <a:off x="2336800" y="4364039"/>
            <a:ext cx="543984" cy="382587"/>
          </a:xfrm>
          <a:prstGeom prst="rect">
            <a:avLst/>
          </a:prstGeom>
          <a:solidFill>
            <a:srgbClr val="0000C8"/>
          </a:solidFill>
          <a:ln w="9525">
            <a:noFill/>
            <a:round/>
            <a:headEnd/>
            <a:tailEnd/>
          </a:ln>
        </p:spPr>
        <p:txBody>
          <a:bodyPr wrap="none" anchor="ctr"/>
          <a:lstStyle/>
          <a:p>
            <a:pPr>
              <a:defRPr/>
            </a:pPr>
            <a:endParaRPr lang="zh-TW" altLang="en-US">
              <a:cs typeface="+mn-cs"/>
            </a:endParaRPr>
          </a:p>
        </p:txBody>
      </p:sp>
      <p:sp>
        <p:nvSpPr>
          <p:cNvPr id="1037" name="Rectangle 14"/>
          <p:cNvSpPr>
            <a:spLocks noChangeArrowheads="1"/>
          </p:cNvSpPr>
          <p:nvPr/>
        </p:nvSpPr>
        <p:spPr bwMode="auto">
          <a:xfrm rot="-60000">
            <a:off x="1121833" y="3508375"/>
            <a:ext cx="543984" cy="382588"/>
          </a:xfrm>
          <a:prstGeom prst="rect">
            <a:avLst/>
          </a:prstGeom>
          <a:solidFill>
            <a:srgbClr val="0000C8"/>
          </a:solidFill>
          <a:ln w="9525">
            <a:noFill/>
            <a:round/>
            <a:headEnd/>
            <a:tailEnd/>
          </a:ln>
        </p:spPr>
        <p:txBody>
          <a:bodyPr wrap="none" anchor="ctr"/>
          <a:lstStyle/>
          <a:p>
            <a:pPr>
              <a:defRPr/>
            </a:pPr>
            <a:endParaRPr lang="zh-TW" altLang="en-US">
              <a:cs typeface="+mn-cs"/>
            </a:endParaRPr>
          </a:p>
        </p:txBody>
      </p:sp>
      <p:sp>
        <p:nvSpPr>
          <p:cNvPr id="1038" name="Rectangle 15"/>
          <p:cNvSpPr>
            <a:spLocks noChangeArrowheads="1"/>
          </p:cNvSpPr>
          <p:nvPr/>
        </p:nvSpPr>
        <p:spPr bwMode="auto">
          <a:xfrm rot="-60000">
            <a:off x="524933" y="3505200"/>
            <a:ext cx="543984" cy="382588"/>
          </a:xfrm>
          <a:prstGeom prst="rect">
            <a:avLst/>
          </a:prstGeom>
          <a:solidFill>
            <a:srgbClr val="4F4FFF"/>
          </a:solidFill>
          <a:ln w="9525">
            <a:noFill/>
            <a:round/>
            <a:headEnd/>
            <a:tailEnd/>
          </a:ln>
        </p:spPr>
        <p:txBody>
          <a:bodyPr wrap="none" anchor="ctr"/>
          <a:lstStyle/>
          <a:p>
            <a:pPr>
              <a:defRPr/>
            </a:pPr>
            <a:endParaRPr lang="zh-TW" altLang="en-US">
              <a:cs typeface="+mn-cs"/>
            </a:endParaRPr>
          </a:p>
        </p:txBody>
      </p:sp>
      <p:sp>
        <p:nvSpPr>
          <p:cNvPr id="1039" name="Rectangle 16"/>
          <p:cNvSpPr>
            <a:spLocks noChangeArrowheads="1"/>
          </p:cNvSpPr>
          <p:nvPr/>
        </p:nvSpPr>
        <p:spPr bwMode="auto">
          <a:xfrm rot="-60000">
            <a:off x="1123951" y="3929064"/>
            <a:ext cx="543983" cy="382587"/>
          </a:xfrm>
          <a:prstGeom prst="rect">
            <a:avLst/>
          </a:prstGeom>
          <a:solidFill>
            <a:srgbClr val="4F4FFF"/>
          </a:solidFill>
          <a:ln w="9525">
            <a:noFill/>
            <a:round/>
            <a:headEnd/>
            <a:tailEnd/>
          </a:ln>
        </p:spPr>
        <p:txBody>
          <a:bodyPr wrap="none" anchor="ctr"/>
          <a:lstStyle/>
          <a:p>
            <a:pPr>
              <a:defRPr/>
            </a:pPr>
            <a:endParaRPr lang="zh-TW" altLang="en-US">
              <a:cs typeface="+mn-cs"/>
            </a:endParaRPr>
          </a:p>
        </p:txBody>
      </p:sp>
      <p:sp>
        <p:nvSpPr>
          <p:cNvPr id="1040" name="Rectangle 17"/>
          <p:cNvSpPr>
            <a:spLocks noChangeArrowheads="1"/>
          </p:cNvSpPr>
          <p:nvPr/>
        </p:nvSpPr>
        <p:spPr bwMode="auto">
          <a:xfrm rot="-60000">
            <a:off x="1725085" y="4354514"/>
            <a:ext cx="543983" cy="382587"/>
          </a:xfrm>
          <a:prstGeom prst="rect">
            <a:avLst/>
          </a:prstGeom>
          <a:solidFill>
            <a:srgbClr val="4F4FFF"/>
          </a:solidFill>
          <a:ln w="9525">
            <a:noFill/>
            <a:round/>
            <a:headEnd/>
            <a:tailEnd/>
          </a:ln>
        </p:spPr>
        <p:txBody>
          <a:bodyPr wrap="none" anchor="ctr"/>
          <a:lstStyle/>
          <a:p>
            <a:pPr>
              <a:defRPr/>
            </a:pPr>
            <a:endParaRPr lang="zh-TW" altLang="en-US">
              <a:cs typeface="+mn-cs"/>
            </a:endParaRPr>
          </a:p>
        </p:txBody>
      </p:sp>
      <p:sp>
        <p:nvSpPr>
          <p:cNvPr id="1041" name="Rectangle 18"/>
          <p:cNvSpPr>
            <a:spLocks noChangeArrowheads="1"/>
          </p:cNvSpPr>
          <p:nvPr/>
        </p:nvSpPr>
        <p:spPr bwMode="auto">
          <a:xfrm rot="-60000">
            <a:off x="2328334" y="4776789"/>
            <a:ext cx="539751" cy="382587"/>
          </a:xfrm>
          <a:prstGeom prst="rect">
            <a:avLst/>
          </a:prstGeom>
          <a:solidFill>
            <a:srgbClr val="4F4FFF"/>
          </a:solidFill>
          <a:ln w="9525">
            <a:noFill/>
            <a:round/>
            <a:headEnd/>
            <a:tailEnd/>
          </a:ln>
        </p:spPr>
        <p:txBody>
          <a:bodyPr wrap="none" anchor="ctr"/>
          <a:lstStyle/>
          <a:p>
            <a:pPr>
              <a:defRPr/>
            </a:pPr>
            <a:endParaRPr lang="zh-TW" altLang="en-US">
              <a:cs typeface="+mn-cs"/>
            </a:endParaRPr>
          </a:p>
        </p:txBody>
      </p:sp>
      <p:sp>
        <p:nvSpPr>
          <p:cNvPr id="1042" name="Rectangle 19"/>
          <p:cNvSpPr>
            <a:spLocks noGrp="1" noChangeArrowheads="1"/>
          </p:cNvSpPr>
          <p:nvPr>
            <p:ph type="body" idx="1"/>
          </p:nvPr>
        </p:nvSpPr>
        <p:spPr bwMode="auto">
          <a:xfrm>
            <a:off x="609601" y="1604963"/>
            <a:ext cx="10962217"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zh-TW" altLang="en-GB"/>
              <a:t>請按滑鼠，編輯大綱文字格式。</a:t>
            </a:r>
          </a:p>
          <a:p>
            <a:pPr lvl="1"/>
            <a:r>
              <a:rPr lang="zh-TW" altLang="en-GB"/>
              <a:t>第二個大綱級</a:t>
            </a:r>
          </a:p>
          <a:p>
            <a:pPr lvl="2"/>
            <a:r>
              <a:rPr lang="zh-TW" altLang="en-GB"/>
              <a:t>第三個大綱級</a:t>
            </a:r>
          </a:p>
          <a:p>
            <a:pPr lvl="3"/>
            <a:r>
              <a:rPr lang="zh-TW" altLang="en-GB"/>
              <a:t>第四個大綱級</a:t>
            </a:r>
          </a:p>
          <a:p>
            <a:pPr lvl="4"/>
            <a:r>
              <a:rPr lang="zh-TW" altLang="en-GB"/>
              <a:t>第五個大綱級</a:t>
            </a:r>
          </a:p>
          <a:p>
            <a:pPr lvl="4"/>
            <a:r>
              <a:rPr lang="zh-TW" altLang="en-GB"/>
              <a:t>第六個大綱級</a:t>
            </a:r>
          </a:p>
          <a:p>
            <a:pPr lvl="4"/>
            <a:r>
              <a:rPr lang="zh-TW" altLang="en-GB"/>
              <a:t>第七個大綱級</a:t>
            </a:r>
          </a:p>
          <a:p>
            <a:pPr lvl="4"/>
            <a:r>
              <a:rPr lang="zh-TW" altLang="en-GB"/>
              <a:t>第八個大綱級</a:t>
            </a:r>
          </a:p>
          <a:p>
            <a:pPr lvl="4"/>
            <a:r>
              <a:rPr lang="zh-TW" altLang="en-GB"/>
              <a:t>第九個大綱級</a:t>
            </a:r>
          </a:p>
        </p:txBody>
      </p:sp>
      <p:sp>
        <p:nvSpPr>
          <p:cNvPr id="1043" name="Rectangle 20"/>
          <p:cNvSpPr>
            <a:spLocks noChangeArrowheads="1"/>
          </p:cNvSpPr>
          <p:nvPr/>
        </p:nvSpPr>
        <p:spPr bwMode="auto">
          <a:xfrm>
            <a:off x="9072034" y="6256338"/>
            <a:ext cx="2834217" cy="449262"/>
          </a:xfrm>
          <a:prstGeom prst="rect">
            <a:avLst/>
          </a:prstGeom>
          <a:noFill/>
          <a:ln w="9525">
            <a:noFill/>
            <a:round/>
            <a:headEnd/>
            <a:tailEnd/>
          </a:ln>
        </p:spPr>
        <p:txBody>
          <a:bodyPr lIns="90000" tIns="46800" rIns="90000" bIns="46800" anchor="b"/>
          <a:lstStyle/>
          <a:p>
            <a:pPr algn="r" defTabSz="449263">
              <a:tabLst>
                <a:tab pos="723900" algn="l"/>
                <a:tab pos="1447800" algn="l"/>
              </a:tabLst>
              <a:defRPr/>
            </a:pPr>
            <a:fld id="{9C5AFA99-27F7-423D-96EA-35FCFB97F1BA}" type="slidenum">
              <a:rPr lang="en-US" altLang="zh-TW" sz="1400" b="1">
                <a:solidFill>
                  <a:srgbClr val="000000"/>
                </a:solidFill>
                <a:latin typeface="Arial Black" pitchFamily="34" charset="0"/>
                <a:cs typeface="+mn-cs"/>
              </a:rPr>
              <a:pPr algn="r" defTabSz="449263">
                <a:tabLst>
                  <a:tab pos="723900" algn="l"/>
                  <a:tab pos="1447800" algn="l"/>
                </a:tabLst>
                <a:defRPr/>
              </a:pPr>
              <a:t>‹#›</a:t>
            </a:fld>
            <a:endParaRPr lang="en-US" altLang="zh-TW" sz="1400" b="1">
              <a:solidFill>
                <a:srgbClr val="000000"/>
              </a:solidFill>
              <a:latin typeface="Arial Black" pitchFamily="34" charset="0"/>
              <a:cs typeface="+mn-cs"/>
            </a:endParaRPr>
          </a:p>
        </p:txBody>
      </p:sp>
    </p:spTree>
    <p:extLst>
      <p:ext uri="{BB962C8B-B14F-4D97-AF65-F5344CB8AC3E}">
        <p14:creationId xmlns:p14="http://schemas.microsoft.com/office/powerpoint/2010/main" val="96808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mj-lt"/>
          <a:ea typeface="+mj-ea"/>
          <a:cs typeface="+mj-cs"/>
        </a:defRPr>
      </a:lvl1pPr>
      <a:lvl2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2pPr>
      <a:lvl3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3pPr>
      <a:lvl4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4pPr>
      <a:lvl5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5pPr>
      <a:lvl6pPr marL="25146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6pPr>
      <a:lvl7pPr marL="29718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7pPr>
      <a:lvl8pPr marL="34290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8pPr>
      <a:lvl9pPr marL="38862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buChar char="–"/>
        <a:defRPr sz="2800" b="1">
          <a:solidFill>
            <a:srgbClr val="000000"/>
          </a:solidFill>
          <a:latin typeface="Times New Roman" pitchFamily="18" charset="0"/>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5pPr>
      <a:lvl6pPr marL="25146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6pPr>
      <a:lvl7pPr marL="29718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7pPr>
      <a:lvl8pPr marL="34290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8pPr>
      <a:lvl9pPr marL="38862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ftr"/>
          </p:nvPr>
        </p:nvSpPr>
        <p:spPr bwMode="auto">
          <a:xfrm>
            <a:off x="1678517" y="6381751"/>
            <a:ext cx="9590616" cy="449263"/>
          </a:xfrm>
          <a:prstGeom prst="rect">
            <a:avLst/>
          </a:prstGeom>
          <a:noFill/>
          <a:ln w="9525">
            <a:noFill/>
            <a:round/>
            <a:headEnd/>
            <a:tailEnd/>
          </a:ln>
          <a:effectLst/>
        </p:spPr>
        <p:txBody>
          <a:bodyPr vert="horz" wrap="square" lIns="90000" tIns="46800" rIns="90000" bIns="46800" numCol="1" anchor="ctr" anchorCtr="1" compatLnSpc="1">
            <a:prstTxWarp prst="textNoShape">
              <a:avLst/>
            </a:prstTxWarp>
          </a:bodyPr>
          <a:lstStyle>
            <a:lvl1pPr algn="ctr">
              <a:defRPr sz="1000">
                <a:solidFill>
                  <a:srgbClr val="003366"/>
                </a:solidFill>
                <a:latin typeface="Rockwell Extra Bold" pitchFamily="18" charset="0"/>
                <a:cs typeface="+mn-cs"/>
              </a:defRPr>
            </a:lvl1pPr>
          </a:lstStyle>
          <a:p>
            <a:pPr>
              <a:defRPr/>
            </a:pPr>
            <a:r>
              <a:rPr lang="en-US" altLang="zh-TW"/>
              <a:t> Electronic Engineering, National Changhua University of Education</a:t>
            </a:r>
          </a:p>
        </p:txBody>
      </p:sp>
      <p:sp>
        <p:nvSpPr>
          <p:cNvPr id="38915" name="Rectangle 3"/>
          <p:cNvSpPr>
            <a:spLocks noGrp="1" noChangeArrowheads="1"/>
          </p:cNvSpPr>
          <p:nvPr>
            <p:ph type="sldNum"/>
          </p:nvPr>
        </p:nvSpPr>
        <p:spPr bwMode="auto">
          <a:xfrm>
            <a:off x="8737601" y="6248401"/>
            <a:ext cx="2834217" cy="44926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defRPr sz="1400" b="1">
                <a:solidFill>
                  <a:srgbClr val="000000"/>
                </a:solidFill>
                <a:latin typeface="Arial Black" pitchFamily="34" charset="0"/>
                <a:cs typeface="+mn-cs"/>
              </a:defRPr>
            </a:lvl1pPr>
          </a:lstStyle>
          <a:p>
            <a:pPr>
              <a:defRPr/>
            </a:pPr>
            <a:fld id="{C9F4940F-4F38-4F92-ACBF-B7B4A4AD595F}" type="slidenum">
              <a:rPr lang="en-US" altLang="zh-TW"/>
              <a:pPr>
                <a:defRPr/>
              </a:pPr>
              <a:t>‹#›</a:t>
            </a:fld>
            <a:endParaRPr lang="en-US" altLang="zh-TW"/>
          </a:p>
        </p:txBody>
      </p:sp>
      <p:sp>
        <p:nvSpPr>
          <p:cNvPr id="2052" name="Rectangle 4"/>
          <p:cNvSpPr>
            <a:spLocks noGrp="1" noChangeArrowheads="1"/>
          </p:cNvSpPr>
          <p:nvPr>
            <p:ph type="title"/>
          </p:nvPr>
        </p:nvSpPr>
        <p:spPr bwMode="auto">
          <a:xfrm>
            <a:off x="2159000" y="450850"/>
            <a:ext cx="93980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zh-TW" altLang="en-GB"/>
              <a:t>請按一下滑鼠，編輯標題文的格式。</a:t>
            </a:r>
          </a:p>
        </p:txBody>
      </p:sp>
      <p:sp>
        <p:nvSpPr>
          <p:cNvPr id="2053" name="Rectangle 5"/>
          <p:cNvSpPr>
            <a:spLocks noGrp="1" noChangeArrowheads="1"/>
          </p:cNvSpPr>
          <p:nvPr>
            <p:ph type="body" idx="1"/>
          </p:nvPr>
        </p:nvSpPr>
        <p:spPr bwMode="auto">
          <a:xfrm>
            <a:off x="1488018" y="1844676"/>
            <a:ext cx="9973733"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zh-TW" altLang="en-GB"/>
              <a:t>請按滑鼠，編輯大綱文字格式。</a:t>
            </a:r>
          </a:p>
          <a:p>
            <a:pPr lvl="1"/>
            <a:r>
              <a:rPr lang="zh-TW" altLang="en-GB"/>
              <a:t>第二個大綱級</a:t>
            </a:r>
          </a:p>
          <a:p>
            <a:pPr lvl="2"/>
            <a:r>
              <a:rPr lang="zh-TW" altLang="en-GB"/>
              <a:t>第三個大綱級</a:t>
            </a:r>
          </a:p>
          <a:p>
            <a:pPr lvl="3"/>
            <a:r>
              <a:rPr lang="zh-TW" altLang="en-GB"/>
              <a:t>第四個大綱級</a:t>
            </a:r>
          </a:p>
          <a:p>
            <a:pPr lvl="4"/>
            <a:r>
              <a:rPr lang="zh-TW" altLang="en-GB"/>
              <a:t>第五個大綱級</a:t>
            </a:r>
          </a:p>
          <a:p>
            <a:pPr lvl="4"/>
            <a:r>
              <a:rPr lang="zh-TW" altLang="en-GB"/>
              <a:t>第六個大綱級</a:t>
            </a:r>
          </a:p>
          <a:p>
            <a:pPr lvl="4"/>
            <a:r>
              <a:rPr lang="zh-TW" altLang="en-GB"/>
              <a:t>第七個大綱級</a:t>
            </a:r>
          </a:p>
          <a:p>
            <a:pPr lvl="4"/>
            <a:r>
              <a:rPr lang="zh-TW" altLang="en-GB"/>
              <a:t>第八個大綱級</a:t>
            </a:r>
          </a:p>
          <a:p>
            <a:pPr lvl="4"/>
            <a:r>
              <a:rPr lang="zh-TW" altLang="en-GB"/>
              <a:t>第九個大綱級</a:t>
            </a:r>
          </a:p>
        </p:txBody>
      </p:sp>
      <p:sp>
        <p:nvSpPr>
          <p:cNvPr id="38918" name="Rectangle 6"/>
          <p:cNvSpPr>
            <a:spLocks noGrp="1" noChangeArrowheads="1"/>
          </p:cNvSpPr>
          <p:nvPr>
            <p:ph type="dt"/>
          </p:nvPr>
        </p:nvSpPr>
        <p:spPr bwMode="auto">
          <a:xfrm>
            <a:off x="609601" y="6245226"/>
            <a:ext cx="2834217" cy="46831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defRPr sz="1200">
                <a:solidFill>
                  <a:srgbClr val="000000"/>
                </a:solidFill>
                <a:latin typeface="Rockwell Extra Bold" pitchFamily="18" charset="0"/>
                <a:cs typeface="+mn-cs"/>
              </a:defRPr>
            </a:lvl1pPr>
          </a:lstStyle>
          <a:p>
            <a:pPr>
              <a:defRPr/>
            </a:pPr>
            <a:fld id="{9F78EAAA-BC34-45BC-BECE-B4B55260C896}" type="datetime1">
              <a:rPr lang="zh-TW" altLang="en-US" smtClean="0"/>
              <a:pPr>
                <a:defRPr/>
              </a:pPr>
              <a:t>2025/5/28</a:t>
            </a:fld>
            <a:endParaRPr lang="en-US" altLang="zh-TW"/>
          </a:p>
        </p:txBody>
      </p:sp>
      <p:pic>
        <p:nvPicPr>
          <p:cNvPr id="2055"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434" y="476250"/>
            <a:ext cx="169968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6" name="Rectangle 8"/>
          <p:cNvSpPr>
            <a:spLocks noChangeArrowheads="1"/>
          </p:cNvSpPr>
          <p:nvPr/>
        </p:nvSpPr>
        <p:spPr bwMode="auto">
          <a:xfrm>
            <a:off x="1964267" y="1557339"/>
            <a:ext cx="9603317" cy="73025"/>
          </a:xfrm>
          <a:prstGeom prst="rect">
            <a:avLst/>
          </a:prstGeom>
          <a:gradFill rotWithShape="0">
            <a:gsLst>
              <a:gs pos="0">
                <a:srgbClr val="0033CC"/>
              </a:gs>
              <a:gs pos="100000">
                <a:srgbClr val="001040">
                  <a:alpha val="82999"/>
                </a:srgbClr>
              </a:gs>
            </a:gsLst>
            <a:lin ang="10800000" scaled="1"/>
          </a:gradFill>
          <a:ln w="9525">
            <a:noFill/>
            <a:round/>
            <a:headEnd/>
            <a:tailEnd/>
          </a:ln>
        </p:spPr>
        <p:txBody>
          <a:bodyPr wrap="none" anchor="ctr"/>
          <a:lstStyle/>
          <a:p>
            <a:pPr>
              <a:defRPr/>
            </a:pPr>
            <a:endParaRPr lang="zh-TW" altLang="en-US">
              <a:cs typeface="+mn-cs"/>
            </a:endParaRPr>
          </a:p>
        </p:txBody>
      </p:sp>
      <p:sp>
        <p:nvSpPr>
          <p:cNvPr id="2057" name="Rectangle 9"/>
          <p:cNvSpPr>
            <a:spLocks noChangeArrowheads="1"/>
          </p:cNvSpPr>
          <p:nvPr/>
        </p:nvSpPr>
        <p:spPr bwMode="auto">
          <a:xfrm>
            <a:off x="2059518" y="1339851"/>
            <a:ext cx="93133" cy="360363"/>
          </a:xfrm>
          <a:prstGeom prst="rect">
            <a:avLst/>
          </a:prstGeom>
          <a:gradFill rotWithShape="0">
            <a:gsLst>
              <a:gs pos="0">
                <a:srgbClr val="0033CC"/>
              </a:gs>
              <a:gs pos="100000">
                <a:srgbClr val="001040">
                  <a:alpha val="82999"/>
                </a:srgbClr>
              </a:gs>
            </a:gsLst>
            <a:lin ang="5400000" scaled="1"/>
          </a:gradFill>
          <a:ln w="9525">
            <a:noFill/>
            <a:round/>
            <a:headEnd/>
            <a:tailEnd/>
          </a:ln>
        </p:spPr>
        <p:txBody>
          <a:bodyPr wrap="none" anchor="ctr"/>
          <a:lstStyle/>
          <a:p>
            <a:pPr>
              <a:defRPr/>
            </a:pPr>
            <a:endParaRPr lang="zh-TW" altLang="en-US">
              <a:cs typeface="+mn-cs"/>
            </a:endParaRPr>
          </a:p>
        </p:txBody>
      </p:sp>
    </p:spTree>
    <p:extLst>
      <p:ext uri="{BB962C8B-B14F-4D97-AF65-F5344CB8AC3E}">
        <p14:creationId xmlns:p14="http://schemas.microsoft.com/office/powerpoint/2010/main" val="18158512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mj-lt"/>
          <a:ea typeface="+mj-ea"/>
          <a:cs typeface="+mj-cs"/>
        </a:defRPr>
      </a:lvl1pPr>
      <a:lvl2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2pPr>
      <a:lvl3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3pPr>
      <a:lvl4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4pPr>
      <a:lvl5pPr marL="2057400" indent="-228600" algn="l" defTabSz="449263" rtl="0" eaLnBrk="0" fontAlgn="base" hangingPunct="0">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5pPr>
      <a:lvl6pPr marL="25146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6pPr>
      <a:lvl7pPr marL="29718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7pPr>
      <a:lvl8pPr marL="34290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8pPr>
      <a:lvl9pPr marL="3886200" indent="-228600" algn="l" defTabSz="449263" rtl="0" fontAlgn="base">
        <a:spcBef>
          <a:spcPct val="0"/>
        </a:spcBef>
        <a:spcAft>
          <a:spcPct val="0"/>
        </a:spcAft>
        <a:buClr>
          <a:srgbClr val="000000"/>
        </a:buClr>
        <a:buSzPct val="100000"/>
        <a:buFont typeface="Times New Roman" pitchFamily="18" charset="0"/>
        <a:defRPr sz="3600">
          <a:solidFill>
            <a:srgbClr val="000000"/>
          </a:solidFill>
          <a:latin typeface="Arial" charset="0"/>
          <a:ea typeface="新細明體" pitchFamily="18" charset="-12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buChar char="–"/>
        <a:defRPr sz="2800" b="1">
          <a:solidFill>
            <a:srgbClr val="000000"/>
          </a:solidFill>
          <a:latin typeface="Times New Roman" pitchFamily="18" charset="0"/>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5pPr>
      <a:lvl6pPr marL="25146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6pPr>
      <a:lvl7pPr marL="29718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7pPr>
      <a:lvl8pPr marL="34290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8pPr>
      <a:lvl9pPr marL="38862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77A44EE-968B-4101-AE0D-5D5E205E5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F864C06-D494-4E6D-889F-F2143D748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30ACE79-4E33-4A2C-9B86-7B6D8DB9C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66880-EB52-4B72-AA17-F680020DE4B9}" type="datetimeFigureOut">
              <a:rPr lang="zh-TW" altLang="en-US" smtClean="0"/>
              <a:t>2025/5/28</a:t>
            </a:fld>
            <a:endParaRPr lang="zh-TW" altLang="en-US"/>
          </a:p>
        </p:txBody>
      </p:sp>
      <p:sp>
        <p:nvSpPr>
          <p:cNvPr id="5" name="頁尾版面配置區 4">
            <a:extLst>
              <a:ext uri="{FF2B5EF4-FFF2-40B4-BE49-F238E27FC236}">
                <a16:creationId xmlns:a16="http://schemas.microsoft.com/office/drawing/2014/main" id="{030E0B32-1ACE-413E-AA23-652300DB0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6A8E5F0-1022-4173-93CD-0292CF55E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E5AAE-90C6-49D3-A279-A7F9B248EEB4}" type="slidenum">
              <a:rPr lang="zh-TW" altLang="en-US" smtClean="0"/>
              <a:t>‹#›</a:t>
            </a:fld>
            <a:endParaRPr lang="zh-TW" altLang="en-US"/>
          </a:p>
        </p:txBody>
      </p:sp>
    </p:spTree>
    <p:extLst>
      <p:ext uri="{BB962C8B-B14F-4D97-AF65-F5344CB8AC3E}">
        <p14:creationId xmlns:p14="http://schemas.microsoft.com/office/powerpoint/2010/main" val="376381309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chart" Target="../charts/char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5.xm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38.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Grp="1" noChangeArrowheads="1"/>
          </p:cNvSpPr>
          <p:nvPr>
            <p:ph type="subTitle" idx="1"/>
          </p:nvPr>
        </p:nvSpPr>
        <p:spPr>
          <a:xfrm>
            <a:off x="4191000" y="3733800"/>
            <a:ext cx="6324600" cy="1828800"/>
          </a:xfrm>
        </p:spPr>
        <p:txBody>
          <a:bodyPr/>
          <a:lstStyle/>
          <a:p>
            <a:pPr algn="l" eaLnBrk="1" hangingPunct="1">
              <a:lnSpc>
                <a:spcPct val="80000"/>
              </a:lnSpc>
              <a:spcBef>
                <a:spcPts val="900"/>
              </a:spcBef>
            </a:pPr>
            <a:endParaRPr kumimoji="1" lang="en-US" altLang="zh-TW" sz="2800" dirty="0">
              <a:solidFill>
                <a:schemeClr val="tx1"/>
              </a:solidFill>
            </a:endParaRPr>
          </a:p>
          <a:p>
            <a:pPr algn="l"/>
            <a:r>
              <a:rPr lang="en-US" altLang="zh-TW" sz="2800" dirty="0"/>
              <a:t>Presenter: </a:t>
            </a:r>
            <a:r>
              <a:rPr lang="zh-TW" altLang="en-US" sz="2800" dirty="0"/>
              <a:t> </a:t>
            </a:r>
            <a:r>
              <a:rPr lang="en-US" altLang="zh-TW" sz="2800" dirty="0">
                <a:latin typeface="Arial" panose="020B0604020202020204" pitchFamily="34" charset="0"/>
                <a:ea typeface="新細明體" panose="02020500000000000000" pitchFamily="18" charset="-120"/>
                <a:cs typeface="Arial" panose="020B0604020202020204" pitchFamily="34" charset="0"/>
              </a:rPr>
              <a:t>Yuan-Fu Liu</a:t>
            </a:r>
          </a:p>
          <a:p>
            <a:pPr algn="l"/>
            <a:r>
              <a:rPr lang="en-US" altLang="zh-TW" sz="2800" dirty="0"/>
              <a:t>Professor:</a:t>
            </a:r>
            <a:r>
              <a:rPr lang="zh-TW" altLang="en-US" sz="2800" dirty="0"/>
              <a:t> </a:t>
            </a:r>
            <a:r>
              <a:rPr lang="zh-TW" altLang="en-US" sz="2800" dirty="0">
                <a:latin typeface="Arial" panose="020B0604020202020204" pitchFamily="34" charset="0"/>
                <a:ea typeface="新細明體" panose="02020500000000000000" pitchFamily="18" charset="-120"/>
                <a:cs typeface="Arial" panose="020B0604020202020204" pitchFamily="34" charset="0"/>
              </a:rPr>
              <a:t> </a:t>
            </a:r>
            <a:r>
              <a:rPr lang="en-US" altLang="zh-TW" sz="2800" dirty="0"/>
              <a:t>Tsung-Chu Huang </a:t>
            </a:r>
            <a:endParaRPr lang="zh-TW" altLang="en-US" sz="2800" dirty="0">
              <a:latin typeface="Arial" panose="020B0604020202020204" pitchFamily="34" charset="0"/>
              <a:ea typeface="新細明體" panose="02020500000000000000" pitchFamily="18" charset="-120"/>
              <a:cs typeface="Arial" panose="020B0604020202020204" pitchFamily="34" charset="0"/>
            </a:endParaRPr>
          </a:p>
        </p:txBody>
      </p:sp>
      <p:sp>
        <p:nvSpPr>
          <p:cNvPr id="5123" name="頁尾版面配置區 4"/>
          <p:cNvSpPr>
            <a:spLocks noGrp="1"/>
          </p:cNvSpPr>
          <p:nvPr>
            <p:ph type="ftr" idx="11"/>
          </p:nvPr>
        </p:nvSpPr>
        <p:spPr>
          <a:xfrm>
            <a:off x="2544233" y="6522720"/>
            <a:ext cx="7958667" cy="1749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9263" eaLnBrk="0" hangingPunc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1pPr>
            <a:lvl2pPr marL="742950" indent="-285750" defTabSz="449263" eaLnBrk="0" hangingPunc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2pPr>
            <a:lvl3pPr marL="1143000" indent="-228600" defTabSz="449263" eaLnBrk="0" hangingPunc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3pPr>
            <a:lvl4pPr marL="1600200" indent="-228600" defTabSz="449263" eaLnBrk="0" hangingPunc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4pPr>
            <a:lvl5pPr marL="2057400" indent="-228600" defTabSz="449263" eaLnBrk="0" hangingPunc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Lst>
              <a:defRPr>
                <a:solidFill>
                  <a:schemeClr val="bg1"/>
                </a:solidFill>
                <a:latin typeface="Arial" charset="0"/>
                <a:ea typeface="新細明體" pitchFamily="18" charset="-120"/>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Lst>
              <a:defRPr/>
            </a:pPr>
            <a:r>
              <a:rPr kumimoji="0" lang="en-US" altLang="zh-TW" sz="1200" b="0" i="0" u="none" strike="noStrike" kern="1200" cap="none" spc="0" normalizeH="0" baseline="0" noProof="0" dirty="0">
                <a:ln>
                  <a:noFill/>
                </a:ln>
                <a:solidFill>
                  <a:srgbClr val="003366"/>
                </a:solidFill>
                <a:effectLst/>
                <a:uLnTx/>
                <a:uFillTx/>
                <a:latin typeface="Times New Roman" pitchFamily="18" charset="0"/>
                <a:ea typeface="新細明體" pitchFamily="18" charset="-120"/>
                <a:cs typeface="+mn-cs"/>
              </a:rPr>
              <a:t> Electronic Engineering, National Changhua University of Education</a:t>
            </a:r>
          </a:p>
        </p:txBody>
      </p:sp>
      <p:sp>
        <p:nvSpPr>
          <p:cNvPr id="2" name="矩形 1"/>
          <p:cNvSpPr/>
          <p:nvPr/>
        </p:nvSpPr>
        <p:spPr>
          <a:xfrm>
            <a:off x="5394527" y="3244334"/>
            <a:ext cx="184731"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zh-TW" altLang="en-US" sz="1800" b="0" i="0" u="none" strike="noStrike" kern="1200" cap="none" spc="0" normalizeH="0" baseline="0" noProof="0" dirty="0">
              <a:ln>
                <a:noFill/>
              </a:ln>
              <a:solidFill>
                <a:srgbClr val="FFFFFF"/>
              </a:solidFill>
              <a:effectLst/>
              <a:uLnTx/>
              <a:uFillTx/>
              <a:latin typeface="Arial" panose="020B0604020202020204" pitchFamily="34" charset="0"/>
              <a:ea typeface="新細明體" pitchFamily="18" charset="-120"/>
              <a:cs typeface="Arial" panose="020B0604020202020204" pitchFamily="34" charset="0"/>
            </a:endParaRPr>
          </a:p>
        </p:txBody>
      </p:sp>
      <p:sp>
        <p:nvSpPr>
          <p:cNvPr id="3" name="文字方塊 2">
            <a:extLst>
              <a:ext uri="{FF2B5EF4-FFF2-40B4-BE49-F238E27FC236}">
                <a16:creationId xmlns:a16="http://schemas.microsoft.com/office/drawing/2014/main" id="{C19B5950-0E97-4EF6-9F57-EA522C168F05}"/>
              </a:ext>
            </a:extLst>
          </p:cNvPr>
          <p:cNvSpPr txBox="1"/>
          <p:nvPr/>
        </p:nvSpPr>
        <p:spPr>
          <a:xfrm>
            <a:off x="3443818" y="1295400"/>
            <a:ext cx="7237186" cy="1938992"/>
          </a:xfrm>
          <a:prstGeom prst="rect">
            <a:avLst/>
          </a:prstGeom>
          <a:noFill/>
        </p:spPr>
        <p:txBody>
          <a:bodyPr wrap="square" rtlCol="0">
            <a:spAutoFit/>
          </a:bodyPr>
          <a:lstStyle/>
          <a:p>
            <a:pPr algn="ctr"/>
            <a:r>
              <a:rPr lang="en-US" altLang="zh-TW" sz="4000" dirty="0">
                <a:effectLst/>
                <a:latin typeface="Arial" panose="020B0604020202020204" pitchFamily="34" charset="0"/>
                <a:ea typeface="MS Mincho" panose="02020609040205080304" pitchFamily="49" charset="-128"/>
                <a:cs typeface="Arial" panose="020B0604020202020204" pitchFamily="34" charset="0"/>
              </a:rPr>
              <a:t>Reliable Security: Double Error Correction for AN Codes in Encryption Systems</a:t>
            </a:r>
            <a:endParaRPr lang="zh-TW"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4958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10</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0" name="文字方塊 9">
            <a:extLst>
              <a:ext uri="{FF2B5EF4-FFF2-40B4-BE49-F238E27FC236}">
                <a16:creationId xmlns:a16="http://schemas.microsoft.com/office/drawing/2014/main" id="{A219B344-FF09-44EA-BDD4-C7C2444C3F27}"/>
              </a:ext>
            </a:extLst>
          </p:cNvPr>
          <p:cNvSpPr txBox="1"/>
          <p:nvPr/>
        </p:nvSpPr>
        <p:spPr>
          <a:xfrm>
            <a:off x="3720424" y="582877"/>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Technique(2/6)</a:t>
            </a:r>
          </a:p>
        </p:txBody>
      </p:sp>
      <p:sp>
        <p:nvSpPr>
          <p:cNvPr id="11" name="Content Placeholder 2">
            <a:extLst>
              <a:ext uri="{FF2B5EF4-FFF2-40B4-BE49-F238E27FC236}">
                <a16:creationId xmlns:a16="http://schemas.microsoft.com/office/drawing/2014/main" id="{00F20195-991E-4E62-A39E-BB3CC78699D9}"/>
              </a:ext>
            </a:extLst>
          </p:cNvPr>
          <p:cNvSpPr txBox="1">
            <a:spLocks/>
          </p:cNvSpPr>
          <p:nvPr/>
        </p:nvSpPr>
        <p:spPr>
          <a:xfrm>
            <a:off x="1786849" y="1471402"/>
            <a:ext cx="6719991" cy="519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altLang="zh-TW" sz="3000" b="1" i="1" spc="-5" dirty="0">
                <a:ea typeface="新細明體" panose="02020500000000000000" pitchFamily="18" charset="-120"/>
                <a:cs typeface="Arial" panose="020B0604020202020204" pitchFamily="34" charset="0"/>
              </a:rPr>
              <a:t>The proportion of A in codeword:</a:t>
            </a:r>
            <a:endParaRPr lang="zh-TW" altLang="zh-TW" sz="3000" b="1" i="1" spc="-5" dirty="0">
              <a:ea typeface="SimSun" panose="02010600030101010101" pitchFamily="2" charset="-122"/>
              <a:cs typeface="Arial" panose="020B0604020202020204" pitchFamily="34" charset="0"/>
            </a:endParaRPr>
          </a:p>
        </p:txBody>
      </p:sp>
      <p:pic>
        <p:nvPicPr>
          <p:cNvPr id="13" name="圖片 12">
            <a:extLst>
              <a:ext uri="{FF2B5EF4-FFF2-40B4-BE49-F238E27FC236}">
                <a16:creationId xmlns:a16="http://schemas.microsoft.com/office/drawing/2014/main" id="{9F47D17B-DA98-47F6-AD32-765DBDDA72A7}"/>
              </a:ext>
            </a:extLst>
          </p:cNvPr>
          <p:cNvPicPr/>
          <p:nvPr/>
        </p:nvPicPr>
        <p:blipFill rotWithShape="1">
          <a:blip r:embed="rId4"/>
          <a:srcRect l="1386" t="2608" r="1458" b="7180"/>
          <a:stretch/>
        </p:blipFill>
        <p:spPr bwMode="auto">
          <a:xfrm>
            <a:off x="770710" y="3344716"/>
            <a:ext cx="5325290" cy="2677848"/>
          </a:xfrm>
          <a:prstGeom prst="rect">
            <a:avLst/>
          </a:prstGeom>
          <a:ln>
            <a:noFill/>
          </a:ln>
          <a:extLst>
            <a:ext uri="{53640926-AAD7-44D8-BBD7-CCE9431645EC}">
              <a14:shadowObscured xmlns:a14="http://schemas.microsoft.com/office/drawing/2010/main"/>
            </a:ext>
          </a:extLst>
        </p:spPr>
      </p:pic>
      <p:sp>
        <p:nvSpPr>
          <p:cNvPr id="14" name="文字方塊 13">
            <a:extLst>
              <a:ext uri="{FF2B5EF4-FFF2-40B4-BE49-F238E27FC236}">
                <a16:creationId xmlns:a16="http://schemas.microsoft.com/office/drawing/2014/main" id="{03CE9912-03AD-402F-83B0-B83050F1EFF1}"/>
              </a:ext>
            </a:extLst>
          </p:cNvPr>
          <p:cNvSpPr txBox="1"/>
          <p:nvPr/>
        </p:nvSpPr>
        <p:spPr>
          <a:xfrm>
            <a:off x="2153412" y="1912441"/>
            <a:ext cx="9067800" cy="707886"/>
          </a:xfrm>
          <a:prstGeom prst="rect">
            <a:avLst/>
          </a:prstGeom>
          <a:noFill/>
        </p:spPr>
        <p:txBody>
          <a:bodyPr wrap="square" rtlCol="0">
            <a:spAutoFit/>
          </a:bodyPr>
          <a:lstStyle/>
          <a:p>
            <a:r>
              <a:rPr lang="en-US" altLang="zh-TW" sz="2000" dirty="0">
                <a:effectLst/>
                <a:latin typeface="Arial" panose="020B0604020202020204" pitchFamily="34" charset="0"/>
                <a:ea typeface="SimSun" panose="02010600030101010101" pitchFamily="2" charset="-122"/>
                <a:cs typeface="Arial" panose="020B0604020202020204" pitchFamily="34" charset="0"/>
              </a:rPr>
              <a:t>Applying DEC to encryption technology that involve large-scale computations such as RSA is feasible.</a:t>
            </a:r>
            <a:endParaRPr lang="zh-TW" altLang="en-US" sz="2000" dirty="0">
              <a:latin typeface="Arial" panose="020B0604020202020204" pitchFamily="34" charset="0"/>
              <a:cs typeface="Arial" panose="020B0604020202020204" pitchFamily="34" charset="0"/>
            </a:endParaRPr>
          </a:p>
        </p:txBody>
      </p:sp>
      <p:graphicFrame>
        <p:nvGraphicFramePr>
          <p:cNvPr id="21" name="圖表 20">
            <a:extLst>
              <a:ext uri="{FF2B5EF4-FFF2-40B4-BE49-F238E27FC236}">
                <a16:creationId xmlns:a16="http://schemas.microsoft.com/office/drawing/2014/main" id="{E019D365-A84A-428B-A4CC-399982824EF3}"/>
              </a:ext>
            </a:extLst>
          </p:cNvPr>
          <p:cNvGraphicFramePr>
            <a:graphicFrameLocks/>
          </p:cNvGraphicFramePr>
          <p:nvPr>
            <p:extLst>
              <p:ext uri="{D42A27DB-BD31-4B8C-83A1-F6EECF244321}">
                <p14:modId xmlns:p14="http://schemas.microsoft.com/office/powerpoint/2010/main" val="179573985"/>
              </p:ext>
            </p:extLst>
          </p:nvPr>
        </p:nvGraphicFramePr>
        <p:xfrm>
          <a:off x="6096000" y="2847344"/>
          <a:ext cx="5631155" cy="33397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07682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11</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606575"/>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dirty="0">
                <a:solidFill>
                  <a:srgbClr val="003366"/>
                </a:solidFill>
                <a:latin typeface="Rockwell Extra Bold" pitchFamily="18" charset="0"/>
                <a:ea typeface="新細明體" pitchFamily="18" charset="-120"/>
              </a:rPr>
              <a:t> Electronic Engineering, National Changhua University of Education</a:t>
            </a:r>
          </a:p>
        </p:txBody>
      </p:sp>
      <p:sp>
        <p:nvSpPr>
          <p:cNvPr id="10" name="文字方塊 9">
            <a:extLst>
              <a:ext uri="{FF2B5EF4-FFF2-40B4-BE49-F238E27FC236}">
                <a16:creationId xmlns:a16="http://schemas.microsoft.com/office/drawing/2014/main" id="{A219B344-FF09-44EA-BDD4-C7C2444C3F27}"/>
              </a:ext>
            </a:extLst>
          </p:cNvPr>
          <p:cNvSpPr txBox="1"/>
          <p:nvPr/>
        </p:nvSpPr>
        <p:spPr>
          <a:xfrm>
            <a:off x="3720424" y="582877"/>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Technique(3/6)</a:t>
            </a:r>
          </a:p>
        </p:txBody>
      </p:sp>
      <p:graphicFrame>
        <p:nvGraphicFramePr>
          <p:cNvPr id="15" name="表格 14">
            <a:extLst>
              <a:ext uri="{FF2B5EF4-FFF2-40B4-BE49-F238E27FC236}">
                <a16:creationId xmlns:a16="http://schemas.microsoft.com/office/drawing/2014/main" id="{B7D16FB1-7563-4EAA-B2BA-ECA0E4026299}"/>
              </a:ext>
            </a:extLst>
          </p:cNvPr>
          <p:cNvGraphicFramePr>
            <a:graphicFrameLocks noGrp="1"/>
          </p:cNvGraphicFramePr>
          <p:nvPr>
            <p:extLst>
              <p:ext uri="{D42A27DB-BD31-4B8C-83A1-F6EECF244321}">
                <p14:modId xmlns:p14="http://schemas.microsoft.com/office/powerpoint/2010/main" val="1249842215"/>
              </p:ext>
            </p:extLst>
          </p:nvPr>
        </p:nvGraphicFramePr>
        <p:xfrm>
          <a:off x="2886430" y="2476851"/>
          <a:ext cx="868368" cy="2177285"/>
        </p:xfrm>
        <a:graphic>
          <a:graphicData uri="http://schemas.openxmlformats.org/drawingml/2006/table">
            <a:tbl>
              <a:tblPr>
                <a:tableStyleId>{5C22544A-7EE6-4342-B048-85BDC9FD1C3A}</a:tableStyleId>
              </a:tblPr>
              <a:tblGrid>
                <a:gridCol w="72364">
                  <a:extLst>
                    <a:ext uri="{9D8B030D-6E8A-4147-A177-3AD203B41FA5}">
                      <a16:colId xmlns:a16="http://schemas.microsoft.com/office/drawing/2014/main" val="1548386424"/>
                    </a:ext>
                  </a:extLst>
                </a:gridCol>
                <a:gridCol w="72364">
                  <a:extLst>
                    <a:ext uri="{9D8B030D-6E8A-4147-A177-3AD203B41FA5}">
                      <a16:colId xmlns:a16="http://schemas.microsoft.com/office/drawing/2014/main" val="1512268901"/>
                    </a:ext>
                  </a:extLst>
                </a:gridCol>
                <a:gridCol w="72364">
                  <a:extLst>
                    <a:ext uri="{9D8B030D-6E8A-4147-A177-3AD203B41FA5}">
                      <a16:colId xmlns:a16="http://schemas.microsoft.com/office/drawing/2014/main" val="4136173740"/>
                    </a:ext>
                  </a:extLst>
                </a:gridCol>
                <a:gridCol w="72364">
                  <a:extLst>
                    <a:ext uri="{9D8B030D-6E8A-4147-A177-3AD203B41FA5}">
                      <a16:colId xmlns:a16="http://schemas.microsoft.com/office/drawing/2014/main" val="3386340381"/>
                    </a:ext>
                  </a:extLst>
                </a:gridCol>
                <a:gridCol w="72364">
                  <a:extLst>
                    <a:ext uri="{9D8B030D-6E8A-4147-A177-3AD203B41FA5}">
                      <a16:colId xmlns:a16="http://schemas.microsoft.com/office/drawing/2014/main" val="3479647829"/>
                    </a:ext>
                  </a:extLst>
                </a:gridCol>
                <a:gridCol w="72364">
                  <a:extLst>
                    <a:ext uri="{9D8B030D-6E8A-4147-A177-3AD203B41FA5}">
                      <a16:colId xmlns:a16="http://schemas.microsoft.com/office/drawing/2014/main" val="868924383"/>
                    </a:ext>
                  </a:extLst>
                </a:gridCol>
                <a:gridCol w="72364">
                  <a:extLst>
                    <a:ext uri="{9D8B030D-6E8A-4147-A177-3AD203B41FA5}">
                      <a16:colId xmlns:a16="http://schemas.microsoft.com/office/drawing/2014/main" val="4118504582"/>
                    </a:ext>
                  </a:extLst>
                </a:gridCol>
                <a:gridCol w="72364">
                  <a:extLst>
                    <a:ext uri="{9D8B030D-6E8A-4147-A177-3AD203B41FA5}">
                      <a16:colId xmlns:a16="http://schemas.microsoft.com/office/drawing/2014/main" val="2016926991"/>
                    </a:ext>
                  </a:extLst>
                </a:gridCol>
                <a:gridCol w="72364">
                  <a:extLst>
                    <a:ext uri="{9D8B030D-6E8A-4147-A177-3AD203B41FA5}">
                      <a16:colId xmlns:a16="http://schemas.microsoft.com/office/drawing/2014/main" val="3673337760"/>
                    </a:ext>
                  </a:extLst>
                </a:gridCol>
                <a:gridCol w="72364">
                  <a:extLst>
                    <a:ext uri="{9D8B030D-6E8A-4147-A177-3AD203B41FA5}">
                      <a16:colId xmlns:a16="http://schemas.microsoft.com/office/drawing/2014/main" val="890711269"/>
                    </a:ext>
                  </a:extLst>
                </a:gridCol>
                <a:gridCol w="72364">
                  <a:extLst>
                    <a:ext uri="{9D8B030D-6E8A-4147-A177-3AD203B41FA5}">
                      <a16:colId xmlns:a16="http://schemas.microsoft.com/office/drawing/2014/main" val="1183433331"/>
                    </a:ext>
                  </a:extLst>
                </a:gridCol>
                <a:gridCol w="72364">
                  <a:extLst>
                    <a:ext uri="{9D8B030D-6E8A-4147-A177-3AD203B41FA5}">
                      <a16:colId xmlns:a16="http://schemas.microsoft.com/office/drawing/2014/main" val="1634022006"/>
                    </a:ext>
                  </a:extLst>
                </a:gridCol>
              </a:tblGrid>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7463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4878527"/>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4750316"/>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984555"/>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7320879"/>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68397"/>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1617912"/>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9981594"/>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958879"/>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dirty="0">
                          <a:effectLst/>
                        </a:rPr>
                        <a:t>　</a:t>
                      </a:r>
                      <a:endParaRPr lang="zh-TW" altLang="en-US" sz="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370735"/>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665923"/>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204355"/>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373144"/>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931277"/>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47586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028376"/>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586706"/>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756248"/>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655642"/>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47641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24697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577128"/>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3241966"/>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286779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637113"/>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255222"/>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52916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467132"/>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642360"/>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929763"/>
                  </a:ext>
                </a:extLst>
              </a:tr>
              <a:tr h="70235">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a:effectLst/>
                        </a:rPr>
                        <a:t>　</a:t>
                      </a:r>
                      <a:endParaRPr lang="zh-TW" altLang="en-US" sz="400" b="0" i="0" u="none" strike="noStrike">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400" u="none" strike="noStrike" dirty="0">
                          <a:effectLst/>
                        </a:rPr>
                        <a:t>　</a:t>
                      </a:r>
                      <a:endParaRPr lang="zh-TW" altLang="en-US" sz="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249343"/>
                  </a:ext>
                </a:extLst>
              </a:tr>
            </a:tbl>
          </a:graphicData>
        </a:graphic>
      </p:graphicFrame>
      <p:sp>
        <p:nvSpPr>
          <p:cNvPr id="16" name="梯形 15">
            <a:extLst>
              <a:ext uri="{FF2B5EF4-FFF2-40B4-BE49-F238E27FC236}">
                <a16:creationId xmlns:a16="http://schemas.microsoft.com/office/drawing/2014/main" id="{9BA9BD9C-6188-4565-8566-4BF7D739E101}"/>
              </a:ext>
            </a:extLst>
          </p:cNvPr>
          <p:cNvSpPr/>
          <p:nvPr/>
        </p:nvSpPr>
        <p:spPr>
          <a:xfrm rot="16200000">
            <a:off x="999501" y="3076578"/>
            <a:ext cx="2174874" cy="977830"/>
          </a:xfrm>
          <a:prstGeom prst="trapezoid">
            <a:avLst>
              <a:gd name="adj" fmla="val 63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7A01878D-1F77-4804-838C-69013CB1C8D0}"/>
              </a:ext>
            </a:extLst>
          </p:cNvPr>
          <p:cNvSpPr txBox="1"/>
          <p:nvPr/>
        </p:nvSpPr>
        <p:spPr>
          <a:xfrm>
            <a:off x="1598020" y="3242326"/>
            <a:ext cx="977832" cy="646331"/>
          </a:xfrm>
          <a:prstGeom prst="rect">
            <a:avLst/>
          </a:prstGeom>
          <a:noFill/>
        </p:spPr>
        <p:txBody>
          <a:bodyPr wrap="square" rtlCol="0">
            <a:spAutoFit/>
          </a:bodyPr>
          <a:lstStyle/>
          <a:p>
            <a:pPr algn="ctr"/>
            <a:r>
              <a:rPr lang="en-US" altLang="zh-TW" dirty="0"/>
              <a:t>Address</a:t>
            </a:r>
          </a:p>
          <a:p>
            <a:pPr algn="ctr"/>
            <a:r>
              <a:rPr lang="en-US" altLang="zh-TW" dirty="0"/>
              <a:t>Decoder</a:t>
            </a:r>
          </a:p>
        </p:txBody>
      </p:sp>
      <p:cxnSp>
        <p:nvCxnSpPr>
          <p:cNvPr id="18" name="直線接點 17">
            <a:extLst>
              <a:ext uri="{FF2B5EF4-FFF2-40B4-BE49-F238E27FC236}">
                <a16:creationId xmlns:a16="http://schemas.microsoft.com/office/drawing/2014/main" id="{C3D19FC6-5F27-4F99-B747-4EE3FB6C8F76}"/>
              </a:ext>
            </a:extLst>
          </p:cNvPr>
          <p:cNvCxnSpPr>
            <a:cxnSpLocks/>
          </p:cNvCxnSpPr>
          <p:nvPr/>
        </p:nvCxnSpPr>
        <p:spPr>
          <a:xfrm>
            <a:off x="2567226" y="2576454"/>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6BE8A21-AC9C-4B01-829E-415B9299A3E4}"/>
              </a:ext>
            </a:extLst>
          </p:cNvPr>
          <p:cNvCxnSpPr>
            <a:cxnSpLocks/>
          </p:cNvCxnSpPr>
          <p:nvPr/>
        </p:nvCxnSpPr>
        <p:spPr>
          <a:xfrm>
            <a:off x="2567226" y="2519983"/>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1A9793D-8B37-4748-BDE7-59437090F11B}"/>
              </a:ext>
            </a:extLst>
          </p:cNvPr>
          <p:cNvCxnSpPr>
            <a:cxnSpLocks/>
          </p:cNvCxnSpPr>
          <p:nvPr/>
        </p:nvCxnSpPr>
        <p:spPr>
          <a:xfrm>
            <a:off x="2575852" y="4624670"/>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6AFD67A4-763D-48D3-A2A7-48694BBDF790}"/>
              </a:ext>
            </a:extLst>
          </p:cNvPr>
          <p:cNvCxnSpPr>
            <a:cxnSpLocks/>
            <a:stCxn id="23" idx="3"/>
            <a:endCxn id="17" idx="1"/>
          </p:cNvCxnSpPr>
          <p:nvPr/>
        </p:nvCxnSpPr>
        <p:spPr>
          <a:xfrm flipV="1">
            <a:off x="1197106" y="3565492"/>
            <a:ext cx="400914" cy="259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4C16F4-BD7C-4881-88A2-C04392FC3366}"/>
              </a:ext>
            </a:extLst>
          </p:cNvPr>
          <p:cNvSpPr txBox="1"/>
          <p:nvPr/>
        </p:nvSpPr>
        <p:spPr>
          <a:xfrm>
            <a:off x="887406" y="3383416"/>
            <a:ext cx="309700" cy="369332"/>
          </a:xfrm>
          <a:prstGeom prst="rect">
            <a:avLst/>
          </a:prstGeom>
          <a:noFill/>
        </p:spPr>
        <p:txBody>
          <a:bodyPr wrap="square" rtlCol="0">
            <a:spAutoFit/>
          </a:bodyPr>
          <a:lstStyle/>
          <a:p>
            <a:r>
              <a:rPr lang="en-US" altLang="zh-TW" dirty="0"/>
              <a:t>R</a:t>
            </a:r>
          </a:p>
        </p:txBody>
      </p:sp>
      <p:cxnSp>
        <p:nvCxnSpPr>
          <p:cNvPr id="24" name="直線單箭頭接點 23">
            <a:extLst>
              <a:ext uri="{FF2B5EF4-FFF2-40B4-BE49-F238E27FC236}">
                <a16:creationId xmlns:a16="http://schemas.microsoft.com/office/drawing/2014/main" id="{35257047-19D5-4248-95CE-F633D136E612}"/>
              </a:ext>
            </a:extLst>
          </p:cNvPr>
          <p:cNvCxnSpPr>
            <a:cxnSpLocks/>
          </p:cNvCxnSpPr>
          <p:nvPr/>
        </p:nvCxnSpPr>
        <p:spPr>
          <a:xfrm>
            <a:off x="3038039" y="4736113"/>
            <a:ext cx="0" cy="33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0A084344-3C8F-4DD5-8A39-C958FF7E90F7}"/>
              </a:ext>
            </a:extLst>
          </p:cNvPr>
          <p:cNvSpPr txBox="1"/>
          <p:nvPr/>
        </p:nvSpPr>
        <p:spPr>
          <a:xfrm>
            <a:off x="2861145" y="5019766"/>
            <a:ext cx="310576" cy="369332"/>
          </a:xfrm>
          <a:prstGeom prst="rect">
            <a:avLst/>
          </a:prstGeom>
          <a:noFill/>
        </p:spPr>
        <p:txBody>
          <a:bodyPr wrap="square" rtlCol="0">
            <a:spAutoFit/>
          </a:bodyPr>
          <a:lstStyle/>
          <a:p>
            <a:r>
              <a:rPr lang="en-US" altLang="zh-TW" dirty="0">
                <a:solidFill>
                  <a:srgbClr val="FF0000"/>
                </a:solidFill>
                <a:latin typeface="Arial" panose="020B0604020202020204" pitchFamily="34" charset="0"/>
                <a:cs typeface="Arial" panose="020B0604020202020204" pitchFamily="34" charset="0"/>
              </a:rPr>
              <a:t>N</a:t>
            </a:r>
            <a:endParaRPr lang="zh-TW" altLang="en-US" dirty="0">
              <a:latin typeface="Arial" panose="020B0604020202020204" pitchFamily="34" charset="0"/>
              <a:cs typeface="Arial" panose="020B0604020202020204" pitchFamily="34" charset="0"/>
            </a:endParaRPr>
          </a:p>
        </p:txBody>
      </p:sp>
      <p:cxnSp>
        <p:nvCxnSpPr>
          <p:cNvPr id="26" name="直線單箭頭接點 25">
            <a:extLst>
              <a:ext uri="{FF2B5EF4-FFF2-40B4-BE49-F238E27FC236}">
                <a16:creationId xmlns:a16="http://schemas.microsoft.com/office/drawing/2014/main" id="{B0A8B9E7-AF36-4407-8473-05131FE84D05}"/>
              </a:ext>
            </a:extLst>
          </p:cNvPr>
          <p:cNvCxnSpPr>
            <a:cxnSpLocks/>
          </p:cNvCxnSpPr>
          <p:nvPr/>
        </p:nvCxnSpPr>
        <p:spPr>
          <a:xfrm>
            <a:off x="3613027" y="4715850"/>
            <a:ext cx="0" cy="33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489410B-2B8C-4A5C-BD56-3965934A82DE}"/>
              </a:ext>
            </a:extLst>
          </p:cNvPr>
          <p:cNvSpPr txBox="1"/>
          <p:nvPr/>
        </p:nvSpPr>
        <p:spPr>
          <a:xfrm>
            <a:off x="3327381" y="5013077"/>
            <a:ext cx="646855"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a:t>
            </a:r>
            <a:r>
              <a:rPr lang="en-US" altLang="zh-TW" dirty="0">
                <a:solidFill>
                  <a:srgbClr val="FF0000"/>
                </a:solidFill>
                <a:latin typeface="Arial" panose="020B0604020202020204" pitchFamily="34" charset="0"/>
                <a:cs typeface="Arial" panose="020B0604020202020204" pitchFamily="34" charset="0"/>
              </a:rPr>
              <a:t>2</a:t>
            </a:r>
            <a:endParaRPr lang="zh-TW" altLang="en-US" dirty="0">
              <a:latin typeface="Arial" panose="020B0604020202020204" pitchFamily="34" charset="0"/>
              <a:cs typeface="Arial" panose="020B0604020202020204" pitchFamily="34" charset="0"/>
            </a:endParaRPr>
          </a:p>
        </p:txBody>
      </p:sp>
      <p:sp>
        <p:nvSpPr>
          <p:cNvPr id="28" name="矩形: 圓角 27">
            <a:extLst>
              <a:ext uri="{FF2B5EF4-FFF2-40B4-BE49-F238E27FC236}">
                <a16:creationId xmlns:a16="http://schemas.microsoft.com/office/drawing/2014/main" id="{A3A1CC94-3023-4AA3-ABE8-8CB8CB6203EC}"/>
              </a:ext>
            </a:extLst>
          </p:cNvPr>
          <p:cNvSpPr/>
          <p:nvPr/>
        </p:nvSpPr>
        <p:spPr>
          <a:xfrm>
            <a:off x="366492" y="2331440"/>
            <a:ext cx="5619559" cy="4168414"/>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C6787897-D062-449C-9F13-DB6B5B13FDF2}"/>
              </a:ext>
            </a:extLst>
          </p:cNvPr>
          <p:cNvSpPr txBox="1"/>
          <p:nvPr/>
        </p:nvSpPr>
        <p:spPr>
          <a:xfrm>
            <a:off x="400027" y="3698831"/>
            <a:ext cx="1471878" cy="369332"/>
          </a:xfrm>
          <a:prstGeom prst="rect">
            <a:avLst/>
          </a:prstGeom>
          <a:noFill/>
        </p:spPr>
        <p:txBody>
          <a:bodyPr wrap="square" rtlCol="0">
            <a:spAutoFit/>
          </a:bodyPr>
          <a:lstStyle/>
          <a:p>
            <a:r>
              <a:rPr lang="en-US" altLang="zh-TW" dirty="0">
                <a:solidFill>
                  <a:srgbClr val="0626E8"/>
                </a:solidFill>
              </a:rPr>
              <a:t>0, 1, 2, ..., A-1</a:t>
            </a:r>
            <a:endParaRPr lang="zh-TW" altLang="en-US" dirty="0">
              <a:solidFill>
                <a:srgbClr val="0626E8"/>
              </a:solidFill>
            </a:endParaRPr>
          </a:p>
        </p:txBody>
      </p:sp>
      <mc:AlternateContent xmlns:mc="http://schemas.openxmlformats.org/markup-compatibility/2006" xmlns:a14="http://schemas.microsoft.com/office/drawing/2010/main">
        <mc:Choice Requires="a14">
          <p:sp>
            <p:nvSpPr>
              <p:cNvPr id="30" name="文字方塊 23">
                <a:extLst>
                  <a:ext uri="{FF2B5EF4-FFF2-40B4-BE49-F238E27FC236}">
                    <a16:creationId xmlns:a16="http://schemas.microsoft.com/office/drawing/2014/main" id="{2B205C5F-98F4-402E-A2AF-F7B4915FDBD3}"/>
                  </a:ext>
                </a:extLst>
              </p:cNvPr>
              <p:cNvSpPr txBox="1"/>
              <p:nvPr/>
            </p:nvSpPr>
            <p:spPr>
              <a:xfrm>
                <a:off x="947971" y="5388511"/>
                <a:ext cx="4745286" cy="1077218"/>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dirty="0">
                    <a:latin typeface="Arial" panose="020B0604020202020204" pitchFamily="34" charset="0"/>
                    <a:cs typeface="Arial" panose="020B0604020202020204" pitchFamily="34" charset="0"/>
                  </a:rPr>
                  <a:t>Time Complexity:</a:t>
                </a:r>
                <a:r>
                  <a:rPr lang="zh-TW" altLang="en-US" sz="1600" dirty="0">
                    <a:latin typeface="Arial" panose="020B0604020202020204" pitchFamily="34" charset="0"/>
                    <a:cs typeface="Arial" panose="020B0604020202020204" pitchFamily="34" charset="0"/>
                  </a:rPr>
                  <a:t> </a:t>
                </a:r>
                <a:r>
                  <a:rPr lang="en-US" altLang="zh-TW" sz="1600" dirty="0">
                    <a:latin typeface="Arial" panose="020B0604020202020204" pitchFamily="34" charset="0"/>
                    <a:cs typeface="Arial" panose="020B0604020202020204" pitchFamily="34" charset="0"/>
                  </a:rPr>
                  <a:t>If the address decoder complexity O(log</a:t>
                </a:r>
                <a:r>
                  <a:rPr lang="en-US" altLang="zh-TW" sz="1600" baseline="-25000" dirty="0">
                    <a:latin typeface="Arial" panose="020B0604020202020204" pitchFamily="34" charset="0"/>
                    <a:cs typeface="Arial" panose="020B0604020202020204" pitchFamily="34" charset="0"/>
                  </a:rPr>
                  <a:t>2</a:t>
                </a:r>
                <a:r>
                  <a:rPr lang="en-US" altLang="zh-TW" sz="1600" dirty="0">
                    <a:latin typeface="Arial" panose="020B0604020202020204" pitchFamily="34" charset="0"/>
                    <a:cs typeface="Arial" panose="020B0604020202020204" pitchFamily="34" charset="0"/>
                  </a:rPr>
                  <a:t>A)</a:t>
                </a:r>
                <a:r>
                  <a:rPr lang="zh-TW" altLang="en-US" sz="1600" dirty="0">
                    <a:latin typeface="Arial" panose="020B0604020202020204" pitchFamily="34" charset="0"/>
                    <a:cs typeface="Arial" panose="020B0604020202020204" pitchFamily="34" charset="0"/>
                  </a:rPr>
                  <a:t> </a:t>
                </a:r>
                <a:r>
                  <a:rPr lang="en-US" altLang="zh-TW" sz="1600" dirty="0">
                    <a:latin typeface="Arial" panose="020B0604020202020204" pitchFamily="34" charset="0"/>
                    <a:cs typeface="Arial" panose="020B0604020202020204" pitchFamily="34" charset="0"/>
                  </a:rPr>
                  <a:t>is disregarded, the overall time complexity is O(1). </a:t>
                </a:r>
                <a14:m>
                  <m:oMath xmlns:m="http://schemas.openxmlformats.org/officeDocument/2006/math">
                    <m:r>
                      <a:rPr lang="en-US" altLang="zh-TW" sz="160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zh-TW" sz="1600" dirty="0">
                    <a:latin typeface="Arial" panose="020B0604020202020204" pitchFamily="34" charset="0"/>
                    <a:cs typeface="Arial" panose="020B0604020202020204" pitchFamily="34" charset="0"/>
                    <a:sym typeface="Wingdings" panose="05000000000000000000" pitchFamily="2" charset="2"/>
                  </a:rPr>
                  <a:t> 2N</a:t>
                </a:r>
                <a:r>
                  <a:rPr lang="en-US" altLang="zh-TW" sz="1600" baseline="30000" dirty="0">
                    <a:latin typeface="Arial" panose="020B0604020202020204" pitchFamily="34" charset="0"/>
                    <a:cs typeface="Arial" panose="020B0604020202020204" pitchFamily="34" charset="0"/>
                    <a:sym typeface="Wingdings" panose="05000000000000000000" pitchFamily="2" charset="2"/>
                  </a:rPr>
                  <a:t>2</a:t>
                </a:r>
                <a:endParaRPr lang="en-US" altLang="zh-TW" sz="1600" baseline="30000" dirty="0">
                  <a:latin typeface="Arial" panose="020B0604020202020204" pitchFamily="34" charset="0"/>
                  <a:cs typeface="Arial" panose="020B0604020202020204" pitchFamily="34" charset="0"/>
                </a:endParaRPr>
              </a:p>
              <a:p>
                <a:r>
                  <a:rPr lang="en-US" altLang="zh-TW" sz="1600" dirty="0">
                    <a:solidFill>
                      <a:srgbClr val="FF0000"/>
                    </a:solidFill>
                    <a:latin typeface="Arial" panose="020B0604020202020204" pitchFamily="34" charset="0"/>
                    <a:cs typeface="Arial" panose="020B0604020202020204" pitchFamily="34" charset="0"/>
                  </a:rPr>
                  <a:t>Area Complexity:  N*(2N+ 2N(N-1)) </a:t>
                </a:r>
                <a14:m>
                  <m:oMath xmlns:m="http://schemas.openxmlformats.org/officeDocument/2006/math">
                    <m:r>
                      <a:rPr lang="en-US" altLang="zh-TW" sz="160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TW" sz="1600" dirty="0">
                    <a:solidFill>
                      <a:srgbClr val="FF0000"/>
                    </a:solidFill>
                    <a:latin typeface="Arial" panose="020B0604020202020204" pitchFamily="34" charset="0"/>
                    <a:cs typeface="Arial" panose="020B0604020202020204" pitchFamily="34" charset="0"/>
                  </a:rPr>
                  <a:t> 2N</a:t>
                </a:r>
                <a:r>
                  <a:rPr lang="en-US" altLang="zh-TW" sz="1600" baseline="30000" dirty="0">
                    <a:solidFill>
                      <a:srgbClr val="FF0000"/>
                    </a:solidFill>
                    <a:latin typeface="Arial" panose="020B0604020202020204" pitchFamily="34" charset="0"/>
                    <a:cs typeface="Arial" panose="020B0604020202020204" pitchFamily="34" charset="0"/>
                  </a:rPr>
                  <a:t>3</a:t>
                </a:r>
                <a:endParaRPr lang="en-US" altLang="zh-TW" sz="1600" baseline="30000" dirty="0">
                  <a:solidFill>
                    <a:srgbClr val="0626E8"/>
                  </a:solidFill>
                  <a:latin typeface="Arial" panose="020B0604020202020204" pitchFamily="34" charset="0"/>
                  <a:cs typeface="Arial" panose="020B0604020202020204" pitchFamily="34" charset="0"/>
                </a:endParaRPr>
              </a:p>
            </p:txBody>
          </p:sp>
        </mc:Choice>
        <mc:Fallback xmlns="">
          <p:sp>
            <p:nvSpPr>
              <p:cNvPr id="30" name="文字方塊 23">
                <a:extLst>
                  <a:ext uri="{FF2B5EF4-FFF2-40B4-BE49-F238E27FC236}">
                    <a16:creationId xmlns:a16="http://schemas.microsoft.com/office/drawing/2014/main" id="{2B205C5F-98F4-402E-A2AF-F7B4915FDBD3}"/>
                  </a:ext>
                </a:extLst>
              </p:cNvPr>
              <p:cNvSpPr txBox="1">
                <a:spLocks noRot="1" noChangeAspect="1" noMove="1" noResize="1" noEditPoints="1" noAdjustHandles="1" noChangeArrowheads="1" noChangeShapeType="1" noTextEdit="1"/>
              </p:cNvSpPr>
              <p:nvPr/>
            </p:nvSpPr>
            <p:spPr>
              <a:xfrm>
                <a:off x="947971" y="5388511"/>
                <a:ext cx="4745286" cy="1077218"/>
              </a:xfrm>
              <a:prstGeom prst="rect">
                <a:avLst/>
              </a:prstGeom>
              <a:blipFill>
                <a:blip r:embed="rId4"/>
                <a:stretch>
                  <a:fillRect l="-771" t="-1695" b="-6215"/>
                </a:stretch>
              </a:blipFill>
            </p:spPr>
            <p:txBody>
              <a:bodyPr/>
              <a:lstStyle/>
              <a:p>
                <a:r>
                  <a:rPr lang="zh-TW" altLang="en-US">
                    <a:noFill/>
                  </a:rPr>
                  <a:t> </a:t>
                </a:r>
              </a:p>
            </p:txBody>
          </p:sp>
        </mc:Fallback>
      </mc:AlternateContent>
      <p:sp>
        <p:nvSpPr>
          <p:cNvPr id="31" name="文字方塊 30">
            <a:extLst>
              <a:ext uri="{FF2B5EF4-FFF2-40B4-BE49-F238E27FC236}">
                <a16:creationId xmlns:a16="http://schemas.microsoft.com/office/drawing/2014/main" id="{D6E01494-B06D-4E29-A95C-48DB76EB35D8}"/>
              </a:ext>
            </a:extLst>
          </p:cNvPr>
          <p:cNvSpPr txBox="1"/>
          <p:nvPr/>
        </p:nvSpPr>
        <p:spPr>
          <a:xfrm>
            <a:off x="3622077" y="4650434"/>
            <a:ext cx="1090769" cy="369332"/>
          </a:xfrm>
          <a:prstGeom prst="rect">
            <a:avLst/>
          </a:prstGeom>
          <a:noFill/>
          <a:ln w="19050">
            <a:noFill/>
          </a:ln>
        </p:spPr>
        <p:txBody>
          <a:bodyPr wrap="square" rtlCol="0">
            <a:spAutoFit/>
          </a:bodyPr>
          <a:lstStyle/>
          <a:p>
            <a:r>
              <a:rPr lang="en-US" altLang="zh-TW" dirty="0">
                <a:solidFill>
                  <a:srgbClr val="FF0000"/>
                </a:solidFill>
                <a:latin typeface="Arial" panose="020B0604020202020204" pitchFamily="34" charset="0"/>
                <a:cs typeface="Arial" panose="020B0604020202020204" pitchFamily="34" charset="0"/>
              </a:rPr>
              <a:t>SEC: 2N</a:t>
            </a:r>
            <a:endParaRPr lang="zh-TW" altLang="en-US" dirty="0">
              <a:solidFill>
                <a:srgbClr val="FF0000"/>
              </a:solidFill>
              <a:latin typeface="Arial" panose="020B0604020202020204" pitchFamily="34" charset="0"/>
              <a:cs typeface="Arial" panose="020B0604020202020204" pitchFamily="34" charset="0"/>
            </a:endParaRPr>
          </a:p>
        </p:txBody>
      </p:sp>
      <p:cxnSp>
        <p:nvCxnSpPr>
          <p:cNvPr id="32" name="直線單箭頭接點 31">
            <a:extLst>
              <a:ext uri="{FF2B5EF4-FFF2-40B4-BE49-F238E27FC236}">
                <a16:creationId xmlns:a16="http://schemas.microsoft.com/office/drawing/2014/main" id="{AF4C6A4E-39FF-4CF0-8888-5C8A10C38157}"/>
              </a:ext>
            </a:extLst>
          </p:cNvPr>
          <p:cNvCxnSpPr>
            <a:cxnSpLocks/>
          </p:cNvCxnSpPr>
          <p:nvPr/>
        </p:nvCxnSpPr>
        <p:spPr>
          <a:xfrm>
            <a:off x="3874529" y="2597621"/>
            <a:ext cx="544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3EFCF238-B460-4054-9DC6-56149AFA9988}"/>
                  </a:ext>
                </a:extLst>
              </p:cNvPr>
              <p:cNvSpPr txBox="1"/>
              <p:nvPr/>
            </p:nvSpPr>
            <p:spPr>
              <a:xfrm>
                <a:off x="4419412" y="2412356"/>
                <a:ext cx="552505" cy="40440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altLang="zh-TW" sz="2000" i="1" dirty="0" smtClean="0">
                              <a:solidFill>
                                <a:schemeClr val="accent6"/>
                              </a:solidFill>
                              <a:latin typeface="Cambria Math" panose="02040503050406030204" pitchFamily="18" charset="0"/>
                              <a:cs typeface="Arial" panose="020B0604020202020204" pitchFamily="34" charset="0"/>
                            </a:rPr>
                          </m:ctrlPr>
                        </m:sSubSupPr>
                        <m:e>
                          <m:r>
                            <a:rPr lang="en-US" altLang="zh-TW" sz="2000" b="0" i="1" dirty="0" smtClean="0">
                              <a:solidFill>
                                <a:schemeClr val="accent6"/>
                              </a:solidFill>
                              <a:latin typeface="Cambria Math" panose="02040503050406030204" pitchFamily="18" charset="0"/>
                              <a:cs typeface="Arial" panose="020B0604020202020204" pitchFamily="34" charset="0"/>
                            </a:rPr>
                            <m:t>𝐶</m:t>
                          </m:r>
                        </m:e>
                        <m:sub>
                          <m:r>
                            <a:rPr lang="en-US" altLang="zh-TW" sz="2000" b="0" i="1" dirty="0" smtClean="0">
                              <a:solidFill>
                                <a:schemeClr val="accent6"/>
                              </a:solidFill>
                              <a:latin typeface="Cambria Math" panose="02040503050406030204" pitchFamily="18" charset="0"/>
                              <a:cs typeface="Arial" panose="020B0604020202020204" pitchFamily="34" charset="0"/>
                            </a:rPr>
                            <m:t>2</m:t>
                          </m:r>
                        </m:sub>
                        <m:sup>
                          <m:r>
                            <a:rPr lang="en-US" altLang="zh-TW" sz="2000" b="0" i="1" dirty="0" smtClean="0">
                              <a:solidFill>
                                <a:schemeClr val="accent6"/>
                              </a:solidFill>
                              <a:latin typeface="Cambria Math" panose="02040503050406030204" pitchFamily="18" charset="0"/>
                              <a:cs typeface="Arial" panose="020B0604020202020204" pitchFamily="34" charset="0"/>
                            </a:rPr>
                            <m:t>𝑁</m:t>
                          </m:r>
                        </m:sup>
                      </m:sSubSup>
                    </m:oMath>
                  </m:oMathPara>
                </a14:m>
                <a:endParaRPr lang="zh-TW" altLang="en-US" sz="2000" dirty="0">
                  <a:latin typeface="Arial" panose="020B0604020202020204" pitchFamily="34" charset="0"/>
                  <a:cs typeface="Arial" panose="020B0604020202020204" pitchFamily="34" charset="0"/>
                </a:endParaRPr>
              </a:p>
            </p:txBody>
          </p:sp>
        </mc:Choice>
        <mc:Fallback xmlns="">
          <p:sp>
            <p:nvSpPr>
              <p:cNvPr id="33" name="文字方塊 32">
                <a:extLst>
                  <a:ext uri="{FF2B5EF4-FFF2-40B4-BE49-F238E27FC236}">
                    <a16:creationId xmlns:a16="http://schemas.microsoft.com/office/drawing/2014/main" id="{3EFCF238-B460-4054-9DC6-56149AFA9988}"/>
                  </a:ext>
                </a:extLst>
              </p:cNvPr>
              <p:cNvSpPr txBox="1">
                <a:spLocks noRot="1" noChangeAspect="1" noMove="1" noResize="1" noEditPoints="1" noAdjustHandles="1" noChangeArrowheads="1" noChangeShapeType="1" noTextEdit="1"/>
              </p:cNvSpPr>
              <p:nvPr/>
            </p:nvSpPr>
            <p:spPr>
              <a:xfrm>
                <a:off x="4419412" y="2412356"/>
                <a:ext cx="552505" cy="404406"/>
              </a:xfrm>
              <a:prstGeom prst="rect">
                <a:avLst/>
              </a:prstGeom>
              <a:blipFill>
                <a:blip r:embed="rId5"/>
                <a:stretch>
                  <a:fillRect b="-4545"/>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D687EC02-1876-4F9F-BC32-CF4058EC5A46}"/>
              </a:ext>
            </a:extLst>
          </p:cNvPr>
          <p:cNvCxnSpPr>
            <a:cxnSpLocks/>
          </p:cNvCxnSpPr>
          <p:nvPr/>
        </p:nvCxnSpPr>
        <p:spPr>
          <a:xfrm>
            <a:off x="3874528" y="3705112"/>
            <a:ext cx="527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D5C433BB-5B11-4BC1-9C6F-03C0B37A64C8}"/>
              </a:ext>
            </a:extLst>
          </p:cNvPr>
          <p:cNvSpPr txBox="1"/>
          <p:nvPr/>
        </p:nvSpPr>
        <p:spPr>
          <a:xfrm>
            <a:off x="4377365" y="3516587"/>
            <a:ext cx="1436067"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a:t>
            </a:r>
            <a:r>
              <a:rPr lang="zh-TW" altLang="en-US"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rPr>
              <a:t>(+/-):</a:t>
            </a:r>
            <a:r>
              <a:rPr lang="en-US" altLang="zh-TW" dirty="0">
                <a:solidFill>
                  <a:schemeClr val="accent6"/>
                </a:solidFill>
                <a:latin typeface="Arial" panose="020B0604020202020204" pitchFamily="34" charset="0"/>
                <a:cs typeface="Arial" panose="020B0604020202020204" pitchFamily="34" charset="0"/>
              </a:rPr>
              <a:t>4</a:t>
            </a:r>
            <a:endParaRPr lang="zh-TW" altLang="en-US" sz="2000" dirty="0">
              <a:latin typeface="Arial" panose="020B0604020202020204" pitchFamily="34" charset="0"/>
              <a:cs typeface="Arial" panose="020B0604020202020204" pitchFamily="34" charset="0"/>
            </a:endParaRPr>
          </a:p>
        </p:txBody>
      </p:sp>
      <p:sp>
        <p:nvSpPr>
          <p:cNvPr id="36" name="文字方塊 35">
            <a:extLst>
              <a:ext uri="{FF2B5EF4-FFF2-40B4-BE49-F238E27FC236}">
                <a16:creationId xmlns:a16="http://schemas.microsoft.com/office/drawing/2014/main" id="{9A67EDC2-A1A2-4144-8E97-1E9BBF727D59}"/>
              </a:ext>
            </a:extLst>
          </p:cNvPr>
          <p:cNvSpPr txBox="1"/>
          <p:nvPr/>
        </p:nvSpPr>
        <p:spPr>
          <a:xfrm>
            <a:off x="3819231" y="2956563"/>
            <a:ext cx="1663389" cy="369332"/>
          </a:xfrm>
          <a:prstGeom prst="rect">
            <a:avLst/>
          </a:prstGeom>
          <a:noFill/>
          <a:ln w="19050">
            <a:noFill/>
          </a:ln>
        </p:spPr>
        <p:txBody>
          <a:bodyPr wrap="square" rtlCol="0">
            <a:spAutoFit/>
          </a:bodyPr>
          <a:lstStyle/>
          <a:p>
            <a:r>
              <a:rPr lang="en-US" altLang="zh-TW" dirty="0">
                <a:solidFill>
                  <a:schemeClr val="accent6"/>
                </a:solidFill>
                <a:latin typeface="Arial" panose="020B0604020202020204" pitchFamily="34" charset="0"/>
                <a:cs typeface="Arial" panose="020B0604020202020204" pitchFamily="34" charset="0"/>
              </a:rPr>
              <a:t>DEC: 2N(N-1)</a:t>
            </a:r>
            <a:endParaRPr lang="zh-TW" altLang="en-US" dirty="0">
              <a:solidFill>
                <a:schemeClr val="accent6"/>
              </a:solidFill>
              <a:latin typeface="Arial" panose="020B0604020202020204" pitchFamily="34" charset="0"/>
              <a:cs typeface="Arial" panose="020B0604020202020204" pitchFamily="34" charset="0"/>
            </a:endParaRPr>
          </a:p>
        </p:txBody>
      </p:sp>
      <p:sp>
        <p:nvSpPr>
          <p:cNvPr id="37" name="文字方塊 36">
            <a:extLst>
              <a:ext uri="{FF2B5EF4-FFF2-40B4-BE49-F238E27FC236}">
                <a16:creationId xmlns:a16="http://schemas.microsoft.com/office/drawing/2014/main" id="{878577B3-5972-420A-86F5-F541420D106B}"/>
              </a:ext>
            </a:extLst>
          </p:cNvPr>
          <p:cNvSpPr txBox="1"/>
          <p:nvPr/>
        </p:nvSpPr>
        <p:spPr>
          <a:xfrm>
            <a:off x="2582519" y="2759576"/>
            <a:ext cx="461665" cy="1832285"/>
          </a:xfrm>
          <a:prstGeom prst="rect">
            <a:avLst/>
          </a:prstGeom>
          <a:noFill/>
        </p:spPr>
        <p:txBody>
          <a:bodyPr vert="eaVert" wrap="square" rtlCol="0">
            <a:spAutoFit/>
          </a:bodyPr>
          <a:lstStyle/>
          <a:p>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p:txBody>
      </p:sp>
      <p:cxnSp>
        <p:nvCxnSpPr>
          <p:cNvPr id="38" name="直線接點 37">
            <a:extLst>
              <a:ext uri="{FF2B5EF4-FFF2-40B4-BE49-F238E27FC236}">
                <a16:creationId xmlns:a16="http://schemas.microsoft.com/office/drawing/2014/main" id="{8A3E2B68-6604-45D0-A771-EC418CB45C41}"/>
              </a:ext>
            </a:extLst>
          </p:cNvPr>
          <p:cNvCxnSpPr>
            <a:cxnSpLocks/>
          </p:cNvCxnSpPr>
          <p:nvPr/>
        </p:nvCxnSpPr>
        <p:spPr>
          <a:xfrm>
            <a:off x="2567226" y="2646304"/>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B8D9A5BF-473C-4B9D-8732-D8A16946E309}"/>
              </a:ext>
            </a:extLst>
          </p:cNvPr>
          <p:cNvCxnSpPr>
            <a:cxnSpLocks/>
          </p:cNvCxnSpPr>
          <p:nvPr/>
        </p:nvCxnSpPr>
        <p:spPr>
          <a:xfrm>
            <a:off x="2567226" y="2707688"/>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711409E-C926-4078-8415-73408861C767}"/>
              </a:ext>
            </a:extLst>
          </p:cNvPr>
          <p:cNvCxnSpPr>
            <a:cxnSpLocks/>
          </p:cNvCxnSpPr>
          <p:nvPr/>
        </p:nvCxnSpPr>
        <p:spPr>
          <a:xfrm>
            <a:off x="2567226" y="2775421"/>
            <a:ext cx="3105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24BE6C8-A68B-4160-BE4A-DF698A2CB21A}"/>
              </a:ext>
            </a:extLst>
          </p:cNvPr>
          <p:cNvCxnSpPr>
            <a:cxnSpLocks/>
          </p:cNvCxnSpPr>
          <p:nvPr/>
        </p:nvCxnSpPr>
        <p:spPr>
          <a:xfrm>
            <a:off x="2575852" y="4559052"/>
            <a:ext cx="3105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0" name="群組 49">
            <a:extLst>
              <a:ext uri="{FF2B5EF4-FFF2-40B4-BE49-F238E27FC236}">
                <a16:creationId xmlns:a16="http://schemas.microsoft.com/office/drawing/2014/main" id="{F7FDDF48-E647-4BD4-9DA2-3CF6624F8AFB}"/>
              </a:ext>
            </a:extLst>
          </p:cNvPr>
          <p:cNvGrpSpPr/>
          <p:nvPr/>
        </p:nvGrpSpPr>
        <p:grpSpPr>
          <a:xfrm>
            <a:off x="6063620" y="2519983"/>
            <a:ext cx="5952509" cy="3872822"/>
            <a:chOff x="5159989" y="2136987"/>
            <a:chExt cx="5753752" cy="3659964"/>
          </a:xfrm>
        </p:grpSpPr>
        <mc:AlternateContent xmlns:mc="http://schemas.openxmlformats.org/markup-compatibility/2006" xmlns:a14="http://schemas.microsoft.com/office/drawing/2010/main">
          <mc:Choice Requires="a14">
            <p:sp>
              <p:nvSpPr>
                <p:cNvPr id="51" name="矩形: 圓角 50">
                  <a:extLst>
                    <a:ext uri="{FF2B5EF4-FFF2-40B4-BE49-F238E27FC236}">
                      <a16:creationId xmlns:a16="http://schemas.microsoft.com/office/drawing/2014/main" id="{9C0C68DB-6E6C-409E-9B06-4C7FC0CBE722}"/>
                    </a:ext>
                  </a:extLst>
                </p:cNvPr>
                <p:cNvSpPr/>
                <p:nvPr/>
              </p:nvSpPr>
              <p:spPr>
                <a:xfrm>
                  <a:off x="5159989" y="2136987"/>
                  <a:ext cx="5753752" cy="3659964"/>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Given Error and R </a:t>
                  </a:r>
                  <a:r>
                    <a:rPr lang="en-US" altLang="zh-TW" dirty="0">
                      <a:solidFill>
                        <a:schemeClr val="tx1"/>
                      </a:solidFill>
                      <a:sym typeface="Wingdings" panose="05000000000000000000" pitchFamily="2" charset="2"/>
                    </a:rPr>
                    <a:t> SEC and DEC	           </a:t>
                  </a:r>
                  <a:r>
                    <a:rPr lang="en-US" altLang="zh-TW" dirty="0">
                      <a:solidFill>
                        <a:srgbClr val="70AD47"/>
                      </a:solidFill>
                      <a:latin typeface="Arial" panose="020B0604020202020204" pitchFamily="34" charset="0"/>
                      <a:cs typeface="Arial" panose="020B0604020202020204" pitchFamily="34" charset="0"/>
                      <a:sym typeface="Wingdings" panose="05000000000000000000" pitchFamily="2" charset="2"/>
                    </a:rPr>
                    <a:t>(4*</a:t>
                  </a:r>
                  <a14:m>
                    <m:oMath xmlns:m="http://schemas.openxmlformats.org/officeDocument/2006/math">
                      <m:sSubSup>
                        <m:sSubSupPr>
                          <m:ctrlPr>
                            <a:rPr lang="en-US" altLang="zh-TW" sz="1800" i="1" dirty="0" smtClean="0">
                              <a:solidFill>
                                <a:schemeClr val="accent6"/>
                              </a:solidFill>
                              <a:latin typeface="Cambria Math" panose="02040503050406030204" pitchFamily="18" charset="0"/>
                              <a:cs typeface="Arial" panose="020B0604020202020204" pitchFamily="34" charset="0"/>
                            </a:rPr>
                          </m:ctrlPr>
                        </m:sSubSupPr>
                        <m:e>
                          <m:r>
                            <a:rPr lang="en-US" altLang="zh-TW" sz="1800" b="0" i="1" dirty="0" smtClean="0">
                              <a:solidFill>
                                <a:schemeClr val="accent6"/>
                              </a:solidFill>
                              <a:latin typeface="Cambria Math" panose="02040503050406030204" pitchFamily="18" charset="0"/>
                              <a:cs typeface="Arial" panose="020B0604020202020204" pitchFamily="34" charset="0"/>
                            </a:rPr>
                            <m:t>𝐶</m:t>
                          </m:r>
                        </m:e>
                        <m:sub>
                          <m:r>
                            <a:rPr lang="en-US" altLang="zh-TW" sz="1800" b="0" i="1" dirty="0" smtClean="0">
                              <a:solidFill>
                                <a:schemeClr val="accent6"/>
                              </a:solidFill>
                              <a:latin typeface="Cambria Math" panose="02040503050406030204" pitchFamily="18" charset="0"/>
                              <a:cs typeface="Arial" panose="020B0604020202020204" pitchFamily="34" charset="0"/>
                            </a:rPr>
                            <m:t>2</m:t>
                          </m:r>
                        </m:sub>
                        <m:sup>
                          <m:r>
                            <a:rPr lang="en-US" altLang="zh-TW" sz="1800" b="0" i="1" dirty="0" smtClean="0">
                              <a:solidFill>
                                <a:schemeClr val="accent6"/>
                              </a:solidFill>
                              <a:latin typeface="Cambria Math" panose="02040503050406030204" pitchFamily="18" charset="0"/>
                              <a:cs typeface="Arial" panose="020B0604020202020204" pitchFamily="34" charset="0"/>
                            </a:rPr>
                            <m:t>𝑁</m:t>
                          </m:r>
                        </m:sup>
                      </m:sSubSup>
                    </m:oMath>
                  </a14:m>
                  <a:r>
                    <a:rPr lang="en-US" altLang="zh-TW" dirty="0">
                      <a:solidFill>
                        <a:srgbClr val="70AD47"/>
                      </a:solidFill>
                      <a:latin typeface="Arial" panose="020B0604020202020204" pitchFamily="34" charset="0"/>
                      <a:cs typeface="Arial" panose="020B0604020202020204" pitchFamily="34" charset="0"/>
                      <a:sym typeface="Wingdings" panose="05000000000000000000" pitchFamily="2" charset="2"/>
                    </a:rPr>
                    <a:t>+2N)</a:t>
                  </a:r>
                </a:p>
                <a:p>
                  <a:r>
                    <a:rPr lang="en-US" altLang="zh-TW" dirty="0">
                      <a:solidFill>
                        <a:schemeClr val="tx1"/>
                      </a:solidFill>
                    </a:rPr>
                    <a:t>    for </a:t>
                  </a:r>
                  <a:r>
                    <a:rPr lang="en-US" altLang="zh-TW" dirty="0" err="1">
                      <a:solidFill>
                        <a:schemeClr val="tx1"/>
                      </a:solidFill>
                    </a:rPr>
                    <a:t>i</a:t>
                  </a:r>
                  <a:r>
                    <a:rPr lang="en-US" altLang="zh-TW" dirty="0">
                      <a:solidFill>
                        <a:schemeClr val="tx1"/>
                      </a:solidFill>
                    </a:rPr>
                    <a:t> in N:  				</a:t>
                  </a:r>
                  <a:r>
                    <a:rPr lang="en-US" altLang="zh-TW" dirty="0">
                      <a:solidFill>
                        <a:srgbClr val="70AD47"/>
                      </a:solidFill>
                      <a:latin typeface="Arial" panose="020B0604020202020204" pitchFamily="34" charset="0"/>
                      <a:cs typeface="Arial" panose="020B0604020202020204" pitchFamily="34" charset="0"/>
                    </a:rPr>
                    <a:t>(N)</a:t>
                  </a:r>
                  <a:r>
                    <a:rPr lang="en-US" altLang="zh-TW" dirty="0">
                      <a:solidFill>
                        <a:schemeClr val="tx1"/>
                      </a:solidFill>
                    </a:rPr>
                    <a:t>                                                                </a:t>
                  </a:r>
                  <a:endParaRPr lang="en-US" altLang="zh-TW" dirty="0">
                    <a:solidFill>
                      <a:srgbClr val="0626E8"/>
                    </a:solidFill>
                  </a:endParaRPr>
                </a:p>
                <a:p>
                  <a:r>
                    <a:rPr lang="en-US" altLang="zh-TW" dirty="0">
                      <a:solidFill>
                        <a:schemeClr val="tx1"/>
                      </a:solidFill>
                    </a:rPr>
                    <a:t>          for o in {+-}:				</a:t>
                  </a:r>
                  <a:r>
                    <a:rPr lang="en-US" altLang="zh-TW" dirty="0">
                      <a:solidFill>
                        <a:srgbClr val="70AD47"/>
                      </a:solidFill>
                      <a:latin typeface="Arial" panose="020B0604020202020204" pitchFamily="34" charset="0"/>
                      <a:cs typeface="Arial" panose="020B0604020202020204" pitchFamily="34" charset="0"/>
                    </a:rPr>
                    <a:t>(2)</a:t>
                  </a:r>
                </a:p>
                <a:p>
                  <a:r>
                    <a:rPr lang="en-US" altLang="zh-TW" dirty="0">
                      <a:solidFill>
                        <a:schemeClr val="tx1"/>
                      </a:solidFill>
                    </a:rPr>
                    <a:t>               if </a:t>
                  </a:r>
                  <a:r>
                    <a:rPr lang="en-US" altLang="zh-TW" dirty="0">
                      <a:solidFill>
                        <a:schemeClr val="tx1"/>
                      </a:solidFill>
                      <a:sym typeface="Wingdings" panose="05000000000000000000" pitchFamily="2" charset="2"/>
                    </a:rPr>
                    <a:t>(Error – AWE1) == AN (Raw data):</a:t>
                  </a:r>
                </a:p>
                <a:p>
                  <a:r>
                    <a:rPr lang="en-US" altLang="zh-TW" dirty="0">
                      <a:solidFill>
                        <a:schemeClr val="tx1"/>
                      </a:solidFill>
                      <a:sym typeface="Wingdings" panose="05000000000000000000" pitchFamily="2" charset="2"/>
                    </a:rPr>
                    <a:t>	  break;</a:t>
                  </a:r>
                </a:p>
                <a:p>
                  <a:r>
                    <a:rPr lang="en-US" altLang="zh-TW" dirty="0">
                      <a:solidFill>
                        <a:schemeClr val="tx1"/>
                      </a:solidFill>
                    </a:rPr>
                    <a:t>    for d in </a:t>
                  </a:r>
                  <a14:m>
                    <m:oMath xmlns:m="http://schemas.openxmlformats.org/officeDocument/2006/math">
                      <m:sSubSup>
                        <m:sSubSupPr>
                          <m:ctrlPr>
                            <a:rPr lang="en-US" altLang="zh-TW" sz="1800" i="1" dirty="0" smtClean="0">
                              <a:solidFill>
                                <a:schemeClr val="tx1"/>
                              </a:solidFill>
                              <a:latin typeface="Cambria Math" panose="02040503050406030204" pitchFamily="18" charset="0"/>
                              <a:cs typeface="Arial" panose="020B0604020202020204" pitchFamily="34" charset="0"/>
                            </a:rPr>
                          </m:ctrlPr>
                        </m:sSubSupPr>
                        <m:e>
                          <m:r>
                            <a:rPr lang="en-US" altLang="zh-TW" sz="1800" b="0" i="1" dirty="0" smtClean="0">
                              <a:solidFill>
                                <a:schemeClr val="tx1"/>
                              </a:solidFill>
                              <a:latin typeface="Cambria Math" panose="02040503050406030204" pitchFamily="18" charset="0"/>
                              <a:cs typeface="Arial" panose="020B0604020202020204" pitchFamily="34" charset="0"/>
                            </a:rPr>
                            <m:t>𝐶</m:t>
                          </m:r>
                        </m:e>
                        <m:sub>
                          <m:r>
                            <a:rPr lang="en-US" altLang="zh-TW" sz="1800" b="0" i="1" dirty="0" smtClean="0">
                              <a:solidFill>
                                <a:schemeClr val="tx1"/>
                              </a:solidFill>
                              <a:latin typeface="Cambria Math" panose="02040503050406030204" pitchFamily="18" charset="0"/>
                              <a:cs typeface="Arial" panose="020B0604020202020204" pitchFamily="34" charset="0"/>
                            </a:rPr>
                            <m:t>2</m:t>
                          </m:r>
                        </m:sub>
                        <m:sup>
                          <m:r>
                            <a:rPr lang="en-US" altLang="zh-TW" sz="1800" b="0" i="1" dirty="0" smtClean="0">
                              <a:solidFill>
                                <a:schemeClr val="tx1"/>
                              </a:solidFill>
                              <a:latin typeface="Cambria Math" panose="02040503050406030204" pitchFamily="18" charset="0"/>
                              <a:cs typeface="Arial" panose="020B0604020202020204" pitchFamily="34" charset="0"/>
                            </a:rPr>
                            <m:t>𝑁</m:t>
                          </m:r>
                        </m:sup>
                      </m:sSubSup>
                    </m:oMath>
                  </a14:m>
                  <a:r>
                    <a:rPr lang="en-US" altLang="zh-TW" dirty="0">
                      <a:solidFill>
                        <a:schemeClr val="tx1"/>
                      </a:solidFill>
                    </a:rPr>
                    <a:t>:				</a:t>
                  </a:r>
                  <a:r>
                    <a:rPr lang="en-US" altLang="zh-TW" dirty="0">
                      <a:solidFill>
                        <a:srgbClr val="70AD47"/>
                      </a:solidFill>
                      <a:latin typeface="Arial" panose="020B0604020202020204" pitchFamily="34" charset="0"/>
                      <a:cs typeface="Arial" panose="020B0604020202020204" pitchFamily="34" charset="0"/>
                    </a:rPr>
                    <a:t>(</a:t>
                  </a:r>
                  <a14:m>
                    <m:oMath xmlns:m="http://schemas.openxmlformats.org/officeDocument/2006/math">
                      <m:sSubSup>
                        <m:sSubSupPr>
                          <m:ctrlPr>
                            <a:rPr lang="en-US" altLang="zh-TW" i="1" dirty="0">
                              <a:solidFill>
                                <a:srgbClr val="70AD47"/>
                              </a:solidFill>
                              <a:latin typeface="Cambria Math" panose="02040503050406030204" pitchFamily="18" charset="0"/>
                              <a:cs typeface="Arial" panose="020B0604020202020204" pitchFamily="34" charset="0"/>
                            </a:rPr>
                          </m:ctrlPr>
                        </m:sSubSupPr>
                        <m:e>
                          <m:r>
                            <a:rPr lang="en-US" altLang="zh-TW" i="1" dirty="0">
                              <a:solidFill>
                                <a:srgbClr val="70AD47"/>
                              </a:solidFill>
                              <a:latin typeface="Cambria Math" panose="02040503050406030204" pitchFamily="18" charset="0"/>
                              <a:cs typeface="Arial" panose="020B0604020202020204" pitchFamily="34" charset="0"/>
                            </a:rPr>
                            <m:t>𝐶</m:t>
                          </m:r>
                        </m:e>
                        <m:sub>
                          <m:r>
                            <a:rPr lang="en-US" altLang="zh-TW" i="1" dirty="0">
                              <a:solidFill>
                                <a:srgbClr val="70AD47"/>
                              </a:solidFill>
                              <a:latin typeface="Cambria Math" panose="02040503050406030204" pitchFamily="18" charset="0"/>
                              <a:cs typeface="Arial" panose="020B0604020202020204" pitchFamily="34" charset="0"/>
                            </a:rPr>
                            <m:t>2</m:t>
                          </m:r>
                        </m:sub>
                        <m:sup>
                          <m:r>
                            <a:rPr lang="en-US" altLang="zh-TW" i="1" dirty="0">
                              <a:solidFill>
                                <a:srgbClr val="70AD47"/>
                              </a:solidFill>
                              <a:latin typeface="Cambria Math" panose="02040503050406030204" pitchFamily="18" charset="0"/>
                              <a:cs typeface="Arial" panose="020B0604020202020204" pitchFamily="34" charset="0"/>
                            </a:rPr>
                            <m:t>𝑁</m:t>
                          </m:r>
                        </m:sup>
                      </m:sSubSup>
                    </m:oMath>
                  </a14:m>
                  <a:r>
                    <a:rPr lang="en-US" altLang="zh-TW" dirty="0">
                      <a:solidFill>
                        <a:srgbClr val="70AD47"/>
                      </a:solidFill>
                      <a:latin typeface="Arial" panose="020B0604020202020204" pitchFamily="34" charset="0"/>
                      <a:cs typeface="Arial" panose="020B0604020202020204" pitchFamily="34" charset="0"/>
                    </a:rPr>
                    <a:t>)</a:t>
                  </a:r>
                </a:p>
                <a:p>
                  <a:r>
                    <a:rPr lang="en-US" altLang="zh-TW" dirty="0">
                      <a:solidFill>
                        <a:schemeClr val="tx1"/>
                      </a:solidFill>
                    </a:rPr>
                    <a:t>          for o in {</a:t>
                  </a:r>
                  <a14:m>
                    <m:oMath xmlns:m="http://schemas.openxmlformats.org/officeDocument/2006/math">
                      <m:r>
                        <a:rPr lang="en-US" altLang="zh-TW" i="1" dirty="0" smtClean="0">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a:t>
                  </a:r>
                  <a:r>
                    <a:rPr lang="en-US" altLang="zh-TW" dirty="0">
                      <a:solidFill>
                        <a:schemeClr val="tx1"/>
                      </a:solidFill>
                      <a:ea typeface="Cambria Math" panose="02040503050406030204" pitchFamily="18" charset="0"/>
                    </a:rPr>
                    <a:t> </a:t>
                  </a:r>
                  <a14:m>
                    <m:oMath xmlns:m="http://schemas.openxmlformats.org/officeDocument/2006/math">
                      <m:r>
                        <a:rPr lang="en-US" altLang="zh-TW" i="1" dirty="0" smtClean="0">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			</a:t>
                  </a:r>
                  <a:r>
                    <a:rPr lang="en-US" altLang="zh-TW" dirty="0">
                      <a:solidFill>
                        <a:srgbClr val="70AD47"/>
                      </a:solidFill>
                      <a:latin typeface="Arial" panose="020B0604020202020204" pitchFamily="34" charset="0"/>
                      <a:cs typeface="Arial" panose="020B0604020202020204" pitchFamily="34" charset="0"/>
                    </a:rPr>
                    <a:t>(4)</a:t>
                  </a:r>
                </a:p>
                <a:p>
                  <a:r>
                    <a:rPr lang="en-US" altLang="zh-TW" dirty="0">
                      <a:solidFill>
                        <a:srgbClr val="0626E8"/>
                      </a:solidFill>
                      <a:sym typeface="Wingdings" panose="05000000000000000000" pitchFamily="2" charset="2"/>
                    </a:rPr>
                    <a:t>                </a:t>
                  </a:r>
                  <a:r>
                    <a:rPr lang="en-US" altLang="zh-TW" dirty="0">
                      <a:solidFill>
                        <a:schemeClr val="tx1"/>
                      </a:solidFill>
                      <a:sym typeface="Wingdings" panose="05000000000000000000" pitchFamily="2" charset="2"/>
                    </a:rPr>
                    <a:t>if</a:t>
                  </a:r>
                  <a:r>
                    <a:rPr lang="en-US" altLang="zh-TW" dirty="0">
                      <a:solidFill>
                        <a:srgbClr val="0626E8"/>
                      </a:solidFill>
                      <a:sym typeface="Wingdings" panose="05000000000000000000" pitchFamily="2" charset="2"/>
                    </a:rPr>
                    <a:t> </a:t>
                  </a:r>
                  <a:r>
                    <a:rPr lang="en-US" altLang="zh-TW" dirty="0">
                      <a:solidFill>
                        <a:schemeClr val="tx1"/>
                      </a:solidFill>
                      <a:sym typeface="Wingdings" panose="05000000000000000000" pitchFamily="2" charset="2"/>
                    </a:rPr>
                    <a:t>(Error – AWE2) == AN (Raw data):</a:t>
                  </a:r>
                </a:p>
                <a:p>
                  <a:r>
                    <a:rPr lang="en-US" altLang="zh-TW" dirty="0">
                      <a:solidFill>
                        <a:schemeClr val="tx1"/>
                      </a:solidFill>
                      <a:sym typeface="Wingdings" panose="05000000000000000000" pitchFamily="2" charset="2"/>
                    </a:rPr>
                    <a:t>	   break;</a:t>
                  </a:r>
                  <a:endParaRPr lang="en-US" altLang="zh-TW" dirty="0">
                    <a:solidFill>
                      <a:schemeClr val="tx1"/>
                    </a:solidFill>
                  </a:endParaRPr>
                </a:p>
                <a:p>
                  <a:endParaRPr lang="en-US" altLang="zh-TW" dirty="0">
                    <a:solidFill>
                      <a:schemeClr val="tx1"/>
                    </a:solidFill>
                  </a:endParaRPr>
                </a:p>
                <a:p>
                  <a:endParaRPr lang="zh-TW" altLang="en-US" dirty="0">
                    <a:solidFill>
                      <a:schemeClr val="tx1"/>
                    </a:solidFill>
                  </a:endParaRPr>
                </a:p>
              </p:txBody>
            </p:sp>
          </mc:Choice>
          <mc:Fallback xmlns="">
            <p:sp>
              <p:nvSpPr>
                <p:cNvPr id="51" name="矩形: 圓角 50">
                  <a:extLst>
                    <a:ext uri="{FF2B5EF4-FFF2-40B4-BE49-F238E27FC236}">
                      <a16:creationId xmlns:a16="http://schemas.microsoft.com/office/drawing/2014/main" id="{9C0C68DB-6E6C-409E-9B06-4C7FC0CBE722}"/>
                    </a:ext>
                  </a:extLst>
                </p:cNvPr>
                <p:cNvSpPr>
                  <a:spLocks noRot="1" noChangeAspect="1" noMove="1" noResize="1" noEditPoints="1" noAdjustHandles="1" noChangeArrowheads="1" noChangeShapeType="1" noTextEdit="1"/>
                </p:cNvSpPr>
                <p:nvPr/>
              </p:nvSpPr>
              <p:spPr>
                <a:xfrm>
                  <a:off x="5159989" y="2136987"/>
                  <a:ext cx="5753752" cy="3659964"/>
                </a:xfrm>
                <a:prstGeom prst="roundRect">
                  <a:avLst/>
                </a:prstGeom>
                <a:blipFill>
                  <a:blip r:embed="rId6"/>
                  <a:stretch>
                    <a:fillRect/>
                  </a:stretch>
                </a:blipFill>
                <a:ln w="19050">
                  <a:solidFill>
                    <a:srgbClr val="FF0000"/>
                  </a:solidFill>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25">
                  <a:extLst>
                    <a:ext uri="{FF2B5EF4-FFF2-40B4-BE49-F238E27FC236}">
                      <a16:creationId xmlns:a16="http://schemas.microsoft.com/office/drawing/2014/main" id="{921F6D98-5566-4D74-B3F7-8E1273BBFE2A}"/>
                    </a:ext>
                  </a:extLst>
                </p:cNvPr>
                <p:cNvSpPr txBox="1"/>
                <p:nvPr/>
              </p:nvSpPr>
              <p:spPr>
                <a:xfrm>
                  <a:off x="5576875" y="5051457"/>
                  <a:ext cx="5011648" cy="614443"/>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latin typeface="Arial" panose="020B0604020202020204" pitchFamily="34" charset="0"/>
                      <a:cs typeface="Arial" panose="020B0604020202020204" pitchFamily="34" charset="0"/>
                    </a:rPr>
                    <a:t>Time Complexity:</a:t>
                  </a:r>
                  <a:r>
                    <a:rPr lang="zh-TW" altLang="en-US" dirty="0">
                      <a:solidFill>
                        <a:srgbClr val="FF0000"/>
                      </a:solidFill>
                      <a:latin typeface="Arial" panose="020B0604020202020204" pitchFamily="34" charset="0"/>
                      <a:cs typeface="Arial" panose="020B0604020202020204" pitchFamily="34" charset="0"/>
                    </a:rPr>
                    <a:t> </a:t>
                  </a:r>
                  <a:r>
                    <a:rPr lang="en-US" altLang="zh-TW" dirty="0">
                      <a:solidFill>
                        <a:srgbClr val="00B050"/>
                      </a:solidFill>
                      <a:latin typeface="Arial" panose="020B0604020202020204" pitchFamily="34" charset="0"/>
                      <a:cs typeface="Arial" panose="020B0604020202020204" pitchFamily="34" charset="0"/>
                    </a:rPr>
                    <a:t> </a:t>
                  </a:r>
                  <a:r>
                    <a:rPr lang="en-US" altLang="zh-TW" dirty="0">
                      <a:solidFill>
                        <a:srgbClr val="FF0000"/>
                      </a:solidFill>
                      <a:latin typeface="Arial" panose="020B0604020202020204" pitchFamily="34" charset="0"/>
                      <a:cs typeface="Arial" panose="020B0604020202020204" pitchFamily="34" charset="0"/>
                    </a:rPr>
                    <a:t>(2N)</a:t>
                  </a:r>
                  <a:r>
                    <a:rPr lang="en-US" altLang="zh-TW" baseline="30000" dirty="0">
                      <a:solidFill>
                        <a:srgbClr val="FF0000"/>
                      </a:solidFill>
                      <a:latin typeface="Arial" panose="020B0604020202020204" pitchFamily="34" charset="0"/>
                      <a:cs typeface="Arial" panose="020B0604020202020204" pitchFamily="34" charset="0"/>
                    </a:rPr>
                    <a:t>2 </a:t>
                  </a:r>
                  <a:r>
                    <a:rPr lang="en-US" altLang="zh-TW" dirty="0">
                      <a:solidFill>
                        <a:srgbClr val="FF0000"/>
                      </a:solidFill>
                      <a:latin typeface="Arial" panose="020B0604020202020204" pitchFamily="34" charset="0"/>
                      <a:cs typeface="Arial" panose="020B0604020202020204" pitchFamily="34" charset="0"/>
                    </a:rPr>
                    <a:t>+ (4*</a:t>
                  </a:r>
                  <a:r>
                    <a:rPr lang="en-US" altLang="zh-TW" sz="1800" dirty="0">
                      <a:solidFill>
                        <a:srgbClr val="FF0000"/>
                      </a:solidFill>
                      <a:cs typeface="Arial" panose="020B0604020202020204" pitchFamily="34" charset="0"/>
                    </a:rPr>
                    <a:t> </a:t>
                  </a:r>
                  <a14:m>
                    <m:oMath xmlns:m="http://schemas.openxmlformats.org/officeDocument/2006/math">
                      <m:sSubSup>
                        <m:sSubSupPr>
                          <m:ctrlPr>
                            <a:rPr lang="en-US" altLang="zh-TW" sz="1800" i="1" dirty="0" smtClean="0">
                              <a:solidFill>
                                <a:srgbClr val="FF0000"/>
                              </a:solidFill>
                              <a:latin typeface="Cambria Math" panose="02040503050406030204" pitchFamily="18" charset="0"/>
                              <a:cs typeface="Arial" panose="020B0604020202020204" pitchFamily="34" charset="0"/>
                            </a:rPr>
                          </m:ctrlPr>
                        </m:sSubSupPr>
                        <m:e>
                          <m:r>
                            <a:rPr lang="en-US" altLang="zh-TW" sz="1800" b="0" i="1" dirty="0" smtClean="0">
                              <a:solidFill>
                                <a:srgbClr val="FF0000"/>
                              </a:solidFill>
                              <a:latin typeface="Cambria Math" panose="02040503050406030204" pitchFamily="18" charset="0"/>
                              <a:cs typeface="Arial" panose="020B0604020202020204" pitchFamily="34" charset="0"/>
                            </a:rPr>
                            <m:t>𝐶</m:t>
                          </m:r>
                        </m:e>
                        <m:sub>
                          <m:r>
                            <a:rPr lang="en-US" altLang="zh-TW" sz="1800" b="0" i="1" dirty="0" smtClean="0">
                              <a:solidFill>
                                <a:srgbClr val="FF0000"/>
                              </a:solidFill>
                              <a:latin typeface="Cambria Math" panose="02040503050406030204" pitchFamily="18" charset="0"/>
                              <a:cs typeface="Arial" panose="020B0604020202020204" pitchFamily="34" charset="0"/>
                            </a:rPr>
                            <m:t>2</m:t>
                          </m:r>
                        </m:sub>
                        <m:sup>
                          <m:r>
                            <a:rPr lang="en-US" altLang="zh-TW" sz="1800" b="0" i="1" dirty="0" smtClean="0">
                              <a:solidFill>
                                <a:srgbClr val="FF0000"/>
                              </a:solidFill>
                              <a:latin typeface="Cambria Math" panose="02040503050406030204" pitchFamily="18" charset="0"/>
                              <a:cs typeface="Arial" panose="020B0604020202020204" pitchFamily="34" charset="0"/>
                            </a:rPr>
                            <m:t>𝑁</m:t>
                          </m:r>
                        </m:sup>
                      </m:sSubSup>
                    </m:oMath>
                  </a14:m>
                  <a:r>
                    <a:rPr lang="en-US" altLang="zh-TW" dirty="0">
                      <a:solidFill>
                        <a:srgbClr val="FF0000"/>
                      </a:solidFill>
                      <a:latin typeface="Arial" panose="020B0604020202020204" pitchFamily="34" charset="0"/>
                      <a:cs typeface="Arial" panose="020B0604020202020204" pitchFamily="34" charset="0"/>
                    </a:rPr>
                    <a:t>)</a:t>
                  </a:r>
                  <a:r>
                    <a:rPr lang="en-US" altLang="zh-TW" baseline="30000" dirty="0">
                      <a:solidFill>
                        <a:srgbClr val="FF0000"/>
                      </a:solidFill>
                      <a:latin typeface="Arial" panose="020B0604020202020204" pitchFamily="34" charset="0"/>
                      <a:cs typeface="Arial" panose="020B0604020202020204" pitchFamily="34" charset="0"/>
                    </a:rPr>
                    <a:t>2</a:t>
                  </a:r>
                  <a:r>
                    <a:rPr lang="en-US" altLang="zh-TW"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en-US" altLang="zh-TW"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TW" dirty="0">
                      <a:solidFill>
                        <a:srgbClr val="FF0000"/>
                      </a:solidFill>
                      <a:latin typeface="Arial" panose="020B0604020202020204" pitchFamily="34" charset="0"/>
                      <a:cs typeface="Arial" panose="020B0604020202020204" pitchFamily="34" charset="0"/>
                    </a:rPr>
                    <a:t> 4N</a:t>
                  </a:r>
                  <a:r>
                    <a:rPr lang="en-US" altLang="zh-TW" baseline="30000" dirty="0">
                      <a:solidFill>
                        <a:srgbClr val="FF0000"/>
                      </a:solidFill>
                      <a:latin typeface="Arial" panose="020B0604020202020204" pitchFamily="34" charset="0"/>
                      <a:cs typeface="Arial" panose="020B0604020202020204" pitchFamily="34" charset="0"/>
                    </a:rPr>
                    <a:t>3</a:t>
                  </a:r>
                  <a:r>
                    <a:rPr lang="en-US" altLang="zh-TW" dirty="0">
                      <a:solidFill>
                        <a:srgbClr val="FF0000"/>
                      </a:solidFill>
                      <a:latin typeface="Arial" panose="020B0604020202020204" pitchFamily="34" charset="0"/>
                      <a:cs typeface="Arial" panose="020B0604020202020204" pitchFamily="34" charset="0"/>
                    </a:rPr>
                    <a:t>(N-2)</a:t>
                  </a:r>
                </a:p>
                <a:p>
                  <a:r>
                    <a:rPr lang="en-US" altLang="zh-TW" dirty="0">
                      <a:latin typeface="Arial" panose="020B0604020202020204" pitchFamily="34" charset="0"/>
                      <a:cs typeface="Arial" panose="020B0604020202020204" pitchFamily="34" charset="0"/>
                    </a:rPr>
                    <a:t>Area Complexity:  constant </a:t>
                  </a:r>
                  <a:endParaRPr lang="zh-TW" altLang="en-US" dirty="0">
                    <a:latin typeface="Arial" panose="020B0604020202020204" pitchFamily="34" charset="0"/>
                    <a:cs typeface="Arial" panose="020B0604020202020204" pitchFamily="34" charset="0"/>
                  </a:endParaRPr>
                </a:p>
              </p:txBody>
            </p:sp>
          </mc:Choice>
          <mc:Fallback xmlns="">
            <p:sp>
              <p:nvSpPr>
                <p:cNvPr id="52" name="文字方塊 25">
                  <a:extLst>
                    <a:ext uri="{FF2B5EF4-FFF2-40B4-BE49-F238E27FC236}">
                      <a16:creationId xmlns:a16="http://schemas.microsoft.com/office/drawing/2014/main" id="{921F6D98-5566-4D74-B3F7-8E1273BBFE2A}"/>
                    </a:ext>
                  </a:extLst>
                </p:cNvPr>
                <p:cNvSpPr txBox="1">
                  <a:spLocks noRot="1" noChangeAspect="1" noMove="1" noResize="1" noEditPoints="1" noAdjustHandles="1" noChangeArrowheads="1" noChangeShapeType="1" noTextEdit="1"/>
                </p:cNvSpPr>
                <p:nvPr/>
              </p:nvSpPr>
              <p:spPr>
                <a:xfrm>
                  <a:off x="5576875" y="5051457"/>
                  <a:ext cx="5011648" cy="614443"/>
                </a:xfrm>
                <a:prstGeom prst="rect">
                  <a:avLst/>
                </a:prstGeom>
                <a:blipFill>
                  <a:blip r:embed="rId7"/>
                  <a:stretch>
                    <a:fillRect l="-940" t="-4673" b="-14019"/>
                  </a:stretch>
                </a:blipFill>
              </p:spPr>
              <p:txBody>
                <a:bodyPr/>
                <a:lstStyle/>
                <a:p>
                  <a:r>
                    <a:rPr lang="zh-TW" altLang="en-US">
                      <a:noFill/>
                    </a:rPr>
                    <a:t> </a:t>
                  </a:r>
                </a:p>
              </p:txBody>
            </p:sp>
          </mc:Fallback>
        </mc:AlternateContent>
      </p:grpSp>
      <p:sp>
        <p:nvSpPr>
          <p:cNvPr id="58" name="文字方塊 57">
            <a:extLst>
              <a:ext uri="{FF2B5EF4-FFF2-40B4-BE49-F238E27FC236}">
                <a16:creationId xmlns:a16="http://schemas.microsoft.com/office/drawing/2014/main" id="{2294A55C-FE5C-4BAB-B6C5-D829D9FC1021}"/>
              </a:ext>
            </a:extLst>
          </p:cNvPr>
          <p:cNvSpPr txBox="1"/>
          <p:nvPr/>
        </p:nvSpPr>
        <p:spPr>
          <a:xfrm>
            <a:off x="1786849" y="1447049"/>
            <a:ext cx="733053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b="1" i="1" dirty="0"/>
              <a:t>Parallel: LUT    vs.    </a:t>
            </a:r>
            <a:r>
              <a:rPr lang="en-US" altLang="zh-TW" sz="2800" b="1" i="1" dirty="0">
                <a:solidFill>
                  <a:schemeClr val="tx1"/>
                </a:solidFill>
                <a:cs typeface="Arial" panose="020B0604020202020204" pitchFamily="34" charset="0"/>
              </a:rPr>
              <a:t>Sequential</a:t>
            </a:r>
            <a:r>
              <a:rPr lang="en-US" altLang="zh-TW" sz="2800" b="1" i="1" dirty="0">
                <a:ea typeface="標楷體" panose="03000509000000000000" pitchFamily="65" charset="-120"/>
                <a:cs typeface="Arial" panose="020B0604020202020204" pitchFamily="34" charset="0"/>
              </a:rPr>
              <a:t>:</a:t>
            </a:r>
            <a:r>
              <a:rPr lang="en-US" altLang="zh-TW" sz="2800" b="1" i="1" dirty="0">
                <a:solidFill>
                  <a:schemeClr val="tx1"/>
                </a:solidFill>
                <a:cs typeface="Arial" panose="020B0604020202020204" pitchFamily="34" charset="0"/>
              </a:rPr>
              <a:t> Fully Search</a:t>
            </a:r>
            <a:endParaRPr lang="zh-TW" altLang="en-US" sz="2800" b="1" i="1" dirty="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val="2475156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12</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2" name="文字方塊 11">
            <a:extLst>
              <a:ext uri="{FF2B5EF4-FFF2-40B4-BE49-F238E27FC236}">
                <a16:creationId xmlns:a16="http://schemas.microsoft.com/office/drawing/2014/main" id="{FD03B0CA-5A40-4AB1-84DE-410876C85496}"/>
              </a:ext>
            </a:extLst>
          </p:cNvPr>
          <p:cNvSpPr txBox="1"/>
          <p:nvPr/>
        </p:nvSpPr>
        <p:spPr>
          <a:xfrm>
            <a:off x="3720424" y="573733"/>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Technique(4/6)</a:t>
            </a:r>
          </a:p>
        </p:txBody>
      </p:sp>
      <p:sp>
        <p:nvSpPr>
          <p:cNvPr id="15" name="Content Placeholder 2">
            <a:extLst>
              <a:ext uri="{FF2B5EF4-FFF2-40B4-BE49-F238E27FC236}">
                <a16:creationId xmlns:a16="http://schemas.microsoft.com/office/drawing/2014/main" id="{B7DDE1DC-B92A-4461-9328-1A93B2A2C84E}"/>
              </a:ext>
            </a:extLst>
          </p:cNvPr>
          <p:cNvSpPr txBox="1">
            <a:spLocks/>
          </p:cNvSpPr>
          <p:nvPr/>
        </p:nvSpPr>
        <p:spPr>
          <a:xfrm>
            <a:off x="1786849" y="1471402"/>
            <a:ext cx="5546639"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A Trade-off Method For DEC</a:t>
            </a:r>
          </a:p>
        </p:txBody>
      </p:sp>
      <p:grpSp>
        <p:nvGrpSpPr>
          <p:cNvPr id="8" name="群組 7">
            <a:extLst>
              <a:ext uri="{FF2B5EF4-FFF2-40B4-BE49-F238E27FC236}">
                <a16:creationId xmlns:a16="http://schemas.microsoft.com/office/drawing/2014/main" id="{F6AD76E4-7497-4743-B686-0B495A2C2F73}"/>
              </a:ext>
            </a:extLst>
          </p:cNvPr>
          <p:cNvGrpSpPr/>
          <p:nvPr/>
        </p:nvGrpSpPr>
        <p:grpSpPr>
          <a:xfrm>
            <a:off x="6410410" y="2012332"/>
            <a:ext cx="5671343" cy="4334592"/>
            <a:chOff x="5442984" y="3357827"/>
            <a:chExt cx="6446278" cy="3490496"/>
          </a:xfrm>
        </p:grpSpPr>
        <p:grpSp>
          <p:nvGrpSpPr>
            <p:cNvPr id="10" name="群組 9">
              <a:extLst>
                <a:ext uri="{FF2B5EF4-FFF2-40B4-BE49-F238E27FC236}">
                  <a16:creationId xmlns:a16="http://schemas.microsoft.com/office/drawing/2014/main" id="{28F5B0D3-CD89-4CAE-B8D4-77FA7CB1B2BE}"/>
                </a:ext>
              </a:extLst>
            </p:cNvPr>
            <p:cNvGrpSpPr/>
            <p:nvPr/>
          </p:nvGrpSpPr>
          <p:grpSpPr>
            <a:xfrm>
              <a:off x="5442984" y="3357827"/>
              <a:ext cx="6446278" cy="3490496"/>
              <a:chOff x="5454098" y="3489591"/>
              <a:chExt cx="5369069" cy="3047463"/>
            </a:xfrm>
          </p:grpSpPr>
          <mc:AlternateContent xmlns:mc="http://schemas.openxmlformats.org/markup-compatibility/2006" xmlns:a14="http://schemas.microsoft.com/office/drawing/2010/main">
            <mc:Choice Requires="a14">
              <p:sp>
                <p:nvSpPr>
                  <p:cNvPr id="14" name="矩形: 圓角 13">
                    <a:extLst>
                      <a:ext uri="{FF2B5EF4-FFF2-40B4-BE49-F238E27FC236}">
                        <a16:creationId xmlns:a16="http://schemas.microsoft.com/office/drawing/2014/main" id="{75CD152D-0C61-43EC-B2B6-C0DC4ABC4548}"/>
                      </a:ext>
                    </a:extLst>
                  </p:cNvPr>
                  <p:cNvSpPr/>
                  <p:nvPr/>
                </p:nvSpPr>
                <p:spPr>
                  <a:xfrm>
                    <a:off x="5454098" y="3489591"/>
                    <a:ext cx="5369069" cy="304746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Given R</a:t>
                    </a:r>
                    <a:r>
                      <a:rPr lang="zh-TW" altLang="en-US" dirty="0">
                        <a:solidFill>
                          <a:schemeClr val="tx1"/>
                        </a:solidFill>
                      </a:rPr>
                      <a:t> </a:t>
                    </a:r>
                    <a:r>
                      <a:rPr lang="en-US" altLang="zh-TW" dirty="0">
                        <a:solidFill>
                          <a:schemeClr val="tx1"/>
                        </a:solidFill>
                      </a:rPr>
                      <a:t>by mod A			                </a:t>
                    </a:r>
                    <a:r>
                      <a:rPr lang="en-US" altLang="zh-TW" dirty="0">
                        <a:solidFill>
                          <a:srgbClr val="70AD47"/>
                        </a:solidFill>
                        <a:latin typeface="Arial" panose="020B0604020202020204" pitchFamily="34" charset="0"/>
                        <a:cs typeface="Arial" panose="020B0604020202020204" pitchFamily="34" charset="0"/>
                      </a:rPr>
                      <a:t>(2N</a:t>
                    </a:r>
                    <a:r>
                      <a:rPr lang="en-US" altLang="zh-TW" baseline="30000" dirty="0">
                        <a:solidFill>
                          <a:srgbClr val="70AD47"/>
                        </a:solidFill>
                        <a:latin typeface="Arial" panose="020B0604020202020204" pitchFamily="34" charset="0"/>
                        <a:cs typeface="Arial" panose="020B0604020202020204" pitchFamily="34" charset="0"/>
                      </a:rPr>
                      <a:t>2</a:t>
                    </a:r>
                    <a:r>
                      <a:rPr lang="en-US" altLang="zh-TW" dirty="0">
                        <a:solidFill>
                          <a:srgbClr val="70AD47"/>
                        </a:solidFill>
                        <a:latin typeface="Arial" panose="020B0604020202020204" pitchFamily="34" charset="0"/>
                        <a:cs typeface="Arial" panose="020B0604020202020204" pitchFamily="34" charset="0"/>
                      </a:rPr>
                      <a:t>)</a:t>
                    </a:r>
                    <a:endParaRPr lang="en-US" altLang="zh-TW" dirty="0">
                      <a:solidFill>
                        <a:srgbClr val="70AD47"/>
                      </a:solidFill>
                      <a:latin typeface="Arial" panose="020B0604020202020204" pitchFamily="34" charset="0"/>
                      <a:cs typeface="Arial" panose="020B0604020202020204" pitchFamily="34" charset="0"/>
                      <a:sym typeface="Wingdings" panose="05000000000000000000" pitchFamily="2" charset="2"/>
                    </a:endParaRPr>
                  </a:p>
                  <a:p>
                    <a:r>
                      <a:rPr lang="en-US" altLang="zh-TW" dirty="0">
                        <a:solidFill>
                          <a:schemeClr val="tx1"/>
                        </a:solidFill>
                        <a:sym typeface="Wingdings" panose="05000000000000000000" pitchFamily="2" charset="2"/>
                      </a:rPr>
                      <a:t>for errors in N:</a:t>
                    </a:r>
                    <a:r>
                      <a:rPr lang="en-US" altLang="zh-TW" dirty="0">
                        <a:solidFill>
                          <a:srgbClr val="00B050"/>
                        </a:solidFill>
                        <a:sym typeface="Wingdings" panose="05000000000000000000" pitchFamily="2" charset="2"/>
                      </a:rPr>
                      <a:t>				</a:t>
                    </a:r>
                    <a:r>
                      <a:rPr lang="en-US" altLang="zh-TW" dirty="0">
                        <a:solidFill>
                          <a:srgbClr val="70AD47"/>
                        </a:solidFill>
                        <a:latin typeface="Arial" panose="020B0604020202020204" pitchFamily="34" charset="0"/>
                        <a:cs typeface="Arial" panose="020B0604020202020204" pitchFamily="34" charset="0"/>
                        <a:sym typeface="Wingdings" panose="05000000000000000000" pitchFamily="2" charset="2"/>
                      </a:rPr>
                      <a:t>(N)</a:t>
                    </a:r>
                  </a:p>
                  <a:p>
                    <a:r>
                      <a:rPr lang="en-US" altLang="zh-TW" dirty="0">
                        <a:solidFill>
                          <a:schemeClr val="tx1"/>
                        </a:solidFill>
                      </a:rPr>
                      <a:t>      for o in {+,-}:				</a:t>
                    </a:r>
                    <a:r>
                      <a:rPr lang="en-US" altLang="zh-TW" dirty="0">
                        <a:solidFill>
                          <a:srgbClr val="70AD47"/>
                        </a:solidFill>
                        <a:latin typeface="Arial" panose="020B0604020202020204" pitchFamily="34" charset="0"/>
                        <a:cs typeface="Arial" panose="020B0604020202020204" pitchFamily="34" charset="0"/>
                      </a:rPr>
                      <a:t>(2)</a:t>
                    </a:r>
                    <a:r>
                      <a:rPr lang="en-US" altLang="zh-TW" dirty="0">
                        <a:solidFill>
                          <a:schemeClr val="tx1"/>
                        </a:solidFill>
                      </a:rPr>
                      <a:t>	AWE1 </a:t>
                    </a:r>
                    <a:r>
                      <a:rPr lang="en-US" altLang="zh-TW" dirty="0">
                        <a:solidFill>
                          <a:schemeClr val="tx1"/>
                        </a:solidFill>
                        <a:sym typeface="Wingdings" panose="05000000000000000000" pitchFamily="2" charset="2"/>
                      </a:rPr>
                      <a:t></a:t>
                    </a:r>
                    <a:r>
                      <a:rPr lang="en-US" altLang="zh-TW" dirty="0">
                        <a:solidFill>
                          <a:schemeClr val="tx1"/>
                        </a:solidFill>
                      </a:rPr>
                      <a:t>	    	        </a:t>
                    </a:r>
                    <a:r>
                      <a:rPr lang="en-US" altLang="zh-TW" dirty="0">
                        <a:solidFill>
                          <a:schemeClr val="tx1"/>
                        </a:solidFill>
                        <a:sym typeface="Wingdings" panose="05000000000000000000" pitchFamily="2" charset="2"/>
                      </a:rPr>
                      <a:t> R1;</a:t>
                    </a:r>
                    <a:endParaRPr lang="en-US" altLang="zh-TW" dirty="0">
                      <a:solidFill>
                        <a:schemeClr val="tx1"/>
                      </a:solidFill>
                    </a:endParaRPr>
                  </a:p>
                  <a:p>
                    <a:r>
                      <a:rPr lang="en-US" altLang="zh-TW" dirty="0">
                        <a:solidFill>
                          <a:schemeClr val="tx1"/>
                        </a:solidFill>
                      </a:rPr>
                      <a:t>	</a:t>
                    </a:r>
                    <a:r>
                      <a:rPr lang="en-US" altLang="zh-TW" dirty="0">
                        <a:solidFill>
                          <a:schemeClr val="tx1"/>
                        </a:solidFill>
                        <a:highlight>
                          <a:srgbClr val="00FFFF"/>
                        </a:highlight>
                      </a:rPr>
                      <a:t>R2 = R - R1;</a:t>
                    </a:r>
                  </a:p>
                  <a:p>
                    <a:r>
                      <a:rPr lang="en-US" altLang="zh-TW" dirty="0">
                        <a:solidFill>
                          <a:schemeClr val="tx1"/>
                        </a:solidFill>
                      </a:rPr>
                      <a:t>	If  R2&lt;0:</a:t>
                    </a:r>
                  </a:p>
                  <a:p>
                    <a:r>
                      <a:rPr lang="en-US" altLang="zh-TW" dirty="0">
                        <a:solidFill>
                          <a:schemeClr val="tx1"/>
                        </a:solidFill>
                      </a:rPr>
                      <a:t>	     R2 = A + R2;</a:t>
                    </a:r>
                  </a:p>
                  <a:p>
                    <a:r>
                      <a:rPr lang="en-US" altLang="zh-TW" dirty="0">
                        <a:solidFill>
                          <a:schemeClr val="tx1"/>
                        </a:solidFill>
                      </a:rPr>
                      <a:t>	R2 </a:t>
                    </a:r>
                    <a:r>
                      <a:rPr lang="en-US" altLang="zh-TW" dirty="0">
                        <a:solidFill>
                          <a:schemeClr val="tx1"/>
                        </a:solidFill>
                        <a:sym typeface="Wingdings" panose="05000000000000000000" pitchFamily="2" charset="2"/>
                      </a:rPr>
                      <a:t></a:t>
                    </a:r>
                    <a:r>
                      <a:rPr lang="en-US" altLang="zh-TW" dirty="0">
                        <a:solidFill>
                          <a:schemeClr val="tx1"/>
                        </a:solidFill>
                      </a:rPr>
                      <a:t>	     	  </a:t>
                    </a:r>
                    <a:r>
                      <a:rPr lang="en-US" altLang="zh-TW" dirty="0">
                        <a:solidFill>
                          <a:schemeClr val="tx1"/>
                        </a:solidFill>
                        <a:sym typeface="Wingdings" panose="05000000000000000000" pitchFamily="2" charset="2"/>
                      </a:rPr>
                      <a:t> AWE2;</a:t>
                    </a:r>
                    <a:endParaRPr lang="en-US" altLang="zh-TW" dirty="0">
                      <a:solidFill>
                        <a:schemeClr val="tx1"/>
                      </a:solidFill>
                    </a:endParaRPr>
                  </a:p>
                  <a:p>
                    <a:r>
                      <a:rPr lang="en-US" altLang="zh-TW" dirty="0">
                        <a:solidFill>
                          <a:schemeClr val="tx1"/>
                        </a:solidFill>
                      </a:rPr>
                      <a:t>   	If  AWE2 </a:t>
                    </a:r>
                    <a14:m>
                      <m:oMath xmlns:m="http://schemas.openxmlformats.org/officeDocument/2006/math">
                        <m:r>
                          <a:rPr lang="en-US" altLang="zh-TW" i="1" smtClean="0">
                            <a:solidFill>
                              <a:schemeClr val="tx1"/>
                            </a:solidFill>
                            <a:latin typeface="Cambria Math" panose="02040503050406030204" pitchFamily="18" charset="0"/>
                            <a:ea typeface="Cambria Math" panose="02040503050406030204" pitchFamily="18" charset="0"/>
                          </a:rPr>
                          <m:t>∈</m:t>
                        </m:r>
                      </m:oMath>
                    </a14:m>
                    <a:r>
                      <a:rPr lang="en-US" altLang="zh-TW" sz="1600" dirty="0">
                        <a:solidFill>
                          <a:schemeClr val="tx1"/>
                        </a:solidFill>
                      </a:rPr>
                      <a:t> </a:t>
                    </a:r>
                    <a14:m>
                      <m:oMath xmlns:m="http://schemas.openxmlformats.org/officeDocument/2006/math">
                        <m:r>
                          <a:rPr lang="en-US" altLang="zh-TW" sz="1600" i="1" dirty="0" smtClean="0">
                            <a:solidFill>
                              <a:schemeClr val="tx1"/>
                            </a:solidFill>
                            <a:latin typeface="Cambria Math" panose="02040503050406030204" pitchFamily="18" charset="0"/>
                            <a:ea typeface="Cambria Math" panose="02040503050406030204" pitchFamily="18" charset="0"/>
                          </a:rPr>
                          <m:t>±</m:t>
                        </m:r>
                      </m:oMath>
                    </a14:m>
                    <a:r>
                      <a:rPr lang="en-US" altLang="zh-TW" sz="1600" dirty="0">
                        <a:solidFill>
                          <a:schemeClr val="tx1"/>
                        </a:solidFill>
                      </a:rPr>
                      <a:t>2</a:t>
                    </a:r>
                    <a:r>
                      <a:rPr lang="en-US" altLang="zh-TW" baseline="30000" dirty="0">
                        <a:solidFill>
                          <a:schemeClr val="tx1"/>
                        </a:solidFill>
                      </a:rPr>
                      <a:t>x</a:t>
                    </a:r>
                    <a:r>
                      <a:rPr lang="en-US" altLang="zh-TW" dirty="0">
                        <a:solidFill>
                          <a:schemeClr val="tx1"/>
                        </a:solidFill>
                      </a:rPr>
                      <a:t> :</a:t>
                    </a:r>
                  </a:p>
                  <a:p>
                    <a:r>
                      <a:rPr lang="en-US" altLang="zh-TW" dirty="0">
                        <a:solidFill>
                          <a:schemeClr val="tx1"/>
                        </a:solidFill>
                      </a:rPr>
                      <a:t>	     </a:t>
                    </a:r>
                    <a:r>
                      <a:rPr lang="en-US" altLang="zh-TW" dirty="0">
                        <a:solidFill>
                          <a:schemeClr val="tx1"/>
                        </a:solidFill>
                        <a:ea typeface="Calibri" panose="020F0502020204030204" pitchFamily="34" charset="0"/>
                        <a:cs typeface="Calibri" panose="020F0502020204030204" pitchFamily="34" charset="0"/>
                      </a:rPr>
                      <a:t>R1</a:t>
                    </a:r>
                    <a:r>
                      <a:rPr lang="en-US" altLang="zh-TW" dirty="0">
                        <a:solidFill>
                          <a:schemeClr val="tx1"/>
                        </a:solidFill>
                        <a:ea typeface="PMingLiU" panose="02020500000000000000" pitchFamily="18" charset="-120"/>
                        <a:cs typeface="Calibri" panose="020F0502020204030204" pitchFamily="34" charset="0"/>
                      </a:rPr>
                      <a:t>,</a:t>
                    </a:r>
                    <a:r>
                      <a:rPr lang="en-US" altLang="zh-TW" dirty="0">
                        <a:solidFill>
                          <a:schemeClr val="tx1"/>
                        </a:solidFill>
                        <a:ea typeface="Calibri" panose="020F0502020204030204" pitchFamily="34" charset="0"/>
                        <a:cs typeface="Calibri" panose="020F0502020204030204" pitchFamily="34" charset="0"/>
                      </a:rPr>
                      <a:t>R2</a:t>
                    </a:r>
                    <a:r>
                      <a:rPr lang="en-US" altLang="zh-TW" dirty="0">
                        <a:solidFill>
                          <a:schemeClr val="tx1"/>
                        </a:solidFill>
                        <a:latin typeface="PMingLiU" panose="02020500000000000000" pitchFamily="18" charset="-120"/>
                        <a:ea typeface="PMingLiU" panose="02020500000000000000" pitchFamily="18" charset="-120"/>
                        <a:cs typeface="Calibri" panose="020F0502020204030204" pitchFamily="34" charset="0"/>
                      </a:rPr>
                      <a:t>,</a:t>
                    </a:r>
                    <a:r>
                      <a:rPr lang="en-US" altLang="zh-TW" dirty="0">
                        <a:solidFill>
                          <a:schemeClr val="tx1"/>
                        </a:solidFill>
                      </a:rPr>
                      <a:t>AWE1</a:t>
                    </a:r>
                    <a:r>
                      <a:rPr lang="en-US" altLang="zh-TW" dirty="0">
                        <a:solidFill>
                          <a:schemeClr val="tx1"/>
                        </a:solidFill>
                        <a:latin typeface="PMingLiU" panose="02020500000000000000" pitchFamily="18" charset="-120"/>
                        <a:ea typeface="PMingLiU" panose="02020500000000000000" pitchFamily="18" charset="-120"/>
                      </a:rPr>
                      <a:t>,</a:t>
                    </a:r>
                    <a:r>
                      <a:rPr lang="en-US" altLang="zh-TW" dirty="0">
                        <a:solidFill>
                          <a:schemeClr val="tx1"/>
                        </a:solidFill>
                      </a:rPr>
                      <a:t>AWE2</a:t>
                    </a:r>
                    <a:r>
                      <a:rPr lang="zh-TW" altLang="en-US" dirty="0">
                        <a:solidFill>
                          <a:schemeClr val="tx1"/>
                        </a:solidFill>
                        <a:ea typeface="PMingLiU" panose="02020500000000000000" pitchFamily="18" charset="-120"/>
                        <a:cs typeface="Calibri" panose="020F0502020204030204" pitchFamily="34" charset="0"/>
                      </a:rPr>
                      <a:t>為正解</a:t>
                    </a:r>
                    <a:r>
                      <a:rPr lang="en-US" altLang="zh-TW" dirty="0">
                        <a:solidFill>
                          <a:schemeClr val="tx1"/>
                        </a:solidFill>
                        <a:ea typeface="Calibri" panose="020F0502020204030204" pitchFamily="34" charset="0"/>
                        <a:cs typeface="Calibri" panose="020F0502020204030204" pitchFamily="34" charset="0"/>
                      </a:rPr>
                      <a:t>;</a:t>
                    </a:r>
                  </a:p>
                  <a:p>
                    <a:r>
                      <a:rPr lang="en-US" altLang="zh-TW" dirty="0">
                        <a:solidFill>
                          <a:schemeClr val="tx1"/>
                        </a:solidFill>
                        <a:ea typeface="Calibri" panose="020F0502020204030204" pitchFamily="34" charset="0"/>
                        <a:cs typeface="Calibri" panose="020F0502020204030204" pitchFamily="34" charset="0"/>
                      </a:rPr>
                      <a:t>	     break;</a:t>
                    </a:r>
                  </a:p>
                  <a:p>
                    <a:r>
                      <a:rPr lang="en-US" altLang="zh-TW" dirty="0">
                        <a:solidFill>
                          <a:schemeClr val="tx1"/>
                        </a:solidFill>
                      </a:rPr>
                      <a:t>AWE = AWE1 + AWE2</a:t>
                    </a:r>
                    <a:endParaRPr lang="en-US" altLang="zh-TW" dirty="0">
                      <a:solidFill>
                        <a:schemeClr val="tx1"/>
                      </a:solidFill>
                      <a:latin typeface="+mn-ea"/>
                      <a:cs typeface="Calibri" panose="020F0502020204030204" pitchFamily="34" charset="0"/>
                    </a:endParaRPr>
                  </a:p>
                  <a:p>
                    <a:endParaRPr lang="en-US" altLang="zh-TW" dirty="0">
                      <a:solidFill>
                        <a:schemeClr val="tx1"/>
                      </a:solidFill>
                      <a:latin typeface="+mn-ea"/>
                      <a:cs typeface="Calibri" panose="020F0502020204030204" pitchFamily="34" charset="0"/>
                    </a:endParaRPr>
                  </a:p>
                  <a:p>
                    <a:endParaRPr lang="zh-TW" altLang="en-US" dirty="0">
                      <a:solidFill>
                        <a:schemeClr val="tx1"/>
                      </a:solidFill>
                    </a:endParaRPr>
                  </a:p>
                </p:txBody>
              </p:sp>
            </mc:Choice>
            <mc:Fallback xmlns="">
              <p:sp>
                <p:nvSpPr>
                  <p:cNvPr id="14" name="矩形: 圓角 13">
                    <a:extLst>
                      <a:ext uri="{FF2B5EF4-FFF2-40B4-BE49-F238E27FC236}">
                        <a16:creationId xmlns:a16="http://schemas.microsoft.com/office/drawing/2014/main" id="{75CD152D-0C61-43EC-B2B6-C0DC4ABC4548}"/>
                      </a:ext>
                    </a:extLst>
                  </p:cNvPr>
                  <p:cNvSpPr>
                    <a:spLocks noRot="1" noChangeAspect="1" noMove="1" noResize="1" noEditPoints="1" noAdjustHandles="1" noChangeArrowheads="1" noChangeShapeType="1" noTextEdit="1"/>
                  </p:cNvSpPr>
                  <p:nvPr/>
                </p:nvSpPr>
                <p:spPr>
                  <a:xfrm>
                    <a:off x="5454098" y="3489591"/>
                    <a:ext cx="5369069" cy="3047463"/>
                  </a:xfrm>
                  <a:prstGeom prst="roundRect">
                    <a:avLst/>
                  </a:prstGeom>
                  <a:blipFill>
                    <a:blip r:embed="rId4"/>
                    <a:stretch>
                      <a:fillRect/>
                    </a:stretch>
                  </a:blipFill>
                  <a:ln w="19050">
                    <a:solidFill>
                      <a:srgbClr val="FF0000"/>
                    </a:solidFill>
                    <a:prstDash val="dash"/>
                  </a:ln>
                </p:spPr>
                <p:txBody>
                  <a:bodyPr/>
                  <a:lstStyle/>
                  <a:p>
                    <a:r>
                      <a:rPr lang="zh-TW" altLang="en-US">
                        <a:noFill/>
                      </a:rPr>
                      <a:t> </a:t>
                    </a:r>
                  </a:p>
                </p:txBody>
              </p:sp>
            </mc:Fallback>
          </mc:AlternateContent>
          <p:sp>
            <p:nvSpPr>
              <p:cNvPr id="17" name="文字方塊 25">
                <a:extLst>
                  <a:ext uri="{FF2B5EF4-FFF2-40B4-BE49-F238E27FC236}">
                    <a16:creationId xmlns:a16="http://schemas.microsoft.com/office/drawing/2014/main" id="{BFBB6239-ECBC-469D-AF3D-243C5395F1E9}"/>
                  </a:ext>
                </a:extLst>
              </p:cNvPr>
              <p:cNvSpPr txBox="1"/>
              <p:nvPr/>
            </p:nvSpPr>
            <p:spPr>
              <a:xfrm>
                <a:off x="6223498" y="6004368"/>
                <a:ext cx="3005359" cy="46879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latin typeface="Arial" panose="020B0604020202020204" pitchFamily="34" charset="0"/>
                    <a:cs typeface="Arial" panose="020B0604020202020204" pitchFamily="34" charset="0"/>
                  </a:rPr>
                  <a:t>Time Complexity:</a:t>
                </a:r>
                <a:r>
                  <a:rPr lang="zh-TW" altLang="en-US" dirty="0">
                    <a:solidFill>
                      <a:srgbClr val="FF0000"/>
                    </a:solidFill>
                    <a:latin typeface="Arial" panose="020B0604020202020204" pitchFamily="34" charset="0"/>
                    <a:cs typeface="Arial" panose="020B0604020202020204" pitchFamily="34" charset="0"/>
                  </a:rPr>
                  <a:t> </a:t>
                </a:r>
                <a:r>
                  <a:rPr lang="en-US" altLang="zh-TW" dirty="0">
                    <a:solidFill>
                      <a:srgbClr val="0626E8"/>
                    </a:solidFill>
                    <a:latin typeface="Arial" panose="020B0604020202020204" pitchFamily="34" charset="0"/>
                    <a:cs typeface="Arial" panose="020B0604020202020204" pitchFamily="34" charset="0"/>
                  </a:rPr>
                  <a:t>4N</a:t>
                </a:r>
                <a:r>
                  <a:rPr lang="en-US" altLang="zh-TW" baseline="30000" dirty="0">
                    <a:solidFill>
                      <a:srgbClr val="0626E8"/>
                    </a:solidFill>
                    <a:latin typeface="Arial" panose="020B0604020202020204" pitchFamily="34" charset="0"/>
                    <a:cs typeface="Arial" panose="020B0604020202020204" pitchFamily="34" charset="0"/>
                  </a:rPr>
                  <a:t>3</a:t>
                </a:r>
                <a:r>
                  <a:rPr lang="en-US" altLang="zh-TW" dirty="0">
                    <a:solidFill>
                      <a:srgbClr val="0626E8"/>
                    </a:solidFill>
                    <a:latin typeface="Arial" panose="020B0604020202020204" pitchFamily="34" charset="0"/>
                    <a:cs typeface="Arial" panose="020B0604020202020204" pitchFamily="34" charset="0"/>
                  </a:rPr>
                  <a:t>	</a:t>
                </a:r>
              </a:p>
              <a:p>
                <a:r>
                  <a:rPr lang="en-US" altLang="zh-TW" dirty="0">
                    <a:solidFill>
                      <a:srgbClr val="FF0000"/>
                    </a:solidFill>
                    <a:latin typeface="Arial" panose="020B0604020202020204" pitchFamily="34" charset="0"/>
                    <a:cs typeface="Arial" panose="020B0604020202020204" pitchFamily="34" charset="0"/>
                  </a:rPr>
                  <a:t>Area Complexity: </a:t>
                </a:r>
                <a:r>
                  <a:rPr lang="en-US" altLang="zh-TW" dirty="0">
                    <a:solidFill>
                      <a:srgbClr val="0626E8"/>
                    </a:solidFill>
                    <a:latin typeface="Arial" panose="020B0604020202020204" pitchFamily="34" charset="0"/>
                    <a:cs typeface="Arial" panose="020B0604020202020204" pitchFamily="34" charset="0"/>
                  </a:rPr>
                  <a:t>2N</a:t>
                </a:r>
                <a:r>
                  <a:rPr lang="en-US" altLang="zh-TW" baseline="30000" dirty="0">
                    <a:solidFill>
                      <a:srgbClr val="0626E8"/>
                    </a:solidFill>
                    <a:latin typeface="Arial" panose="020B0604020202020204" pitchFamily="34" charset="0"/>
                    <a:cs typeface="Arial" panose="020B0604020202020204" pitchFamily="34" charset="0"/>
                  </a:rPr>
                  <a:t>2</a:t>
                </a:r>
              </a:p>
            </p:txBody>
          </p:sp>
        </p:grpSp>
        <p:pic>
          <p:nvPicPr>
            <p:cNvPr id="11" name="圖片 10">
              <a:extLst>
                <a:ext uri="{FF2B5EF4-FFF2-40B4-BE49-F238E27FC236}">
                  <a16:creationId xmlns:a16="http://schemas.microsoft.com/office/drawing/2014/main" id="{9CA439E9-5847-4DDA-94D7-B881B5E3E59F}"/>
                </a:ext>
              </a:extLst>
            </p:cNvPr>
            <p:cNvPicPr>
              <a:picLocks noChangeAspect="1"/>
            </p:cNvPicPr>
            <p:nvPr/>
          </p:nvPicPr>
          <p:blipFill rotWithShape="1">
            <a:blip r:embed="rId5"/>
            <a:srcRect r="57880"/>
            <a:stretch/>
          </p:blipFill>
          <p:spPr>
            <a:xfrm rot="16200000">
              <a:off x="8133603" y="4524056"/>
              <a:ext cx="233985" cy="1392023"/>
            </a:xfrm>
            <a:prstGeom prst="rect">
              <a:avLst/>
            </a:prstGeom>
          </p:spPr>
        </p:pic>
        <p:pic>
          <p:nvPicPr>
            <p:cNvPr id="13" name="圖片 12">
              <a:extLst>
                <a:ext uri="{FF2B5EF4-FFF2-40B4-BE49-F238E27FC236}">
                  <a16:creationId xmlns:a16="http://schemas.microsoft.com/office/drawing/2014/main" id="{BFBDFE60-9A2C-4845-9442-3298C1F408ED}"/>
                </a:ext>
              </a:extLst>
            </p:cNvPr>
            <p:cNvPicPr>
              <a:picLocks noChangeAspect="1"/>
            </p:cNvPicPr>
            <p:nvPr/>
          </p:nvPicPr>
          <p:blipFill rotWithShape="1">
            <a:blip r:embed="rId5"/>
            <a:srcRect r="57880"/>
            <a:stretch/>
          </p:blipFill>
          <p:spPr>
            <a:xfrm rot="16200000">
              <a:off x="8468047" y="3622919"/>
              <a:ext cx="233985" cy="1392023"/>
            </a:xfrm>
            <a:prstGeom prst="rect">
              <a:avLst/>
            </a:prstGeom>
          </p:spPr>
        </p:pic>
      </p:grpSp>
      <p:grpSp>
        <p:nvGrpSpPr>
          <p:cNvPr id="18" name="群組 17">
            <a:extLst>
              <a:ext uri="{FF2B5EF4-FFF2-40B4-BE49-F238E27FC236}">
                <a16:creationId xmlns:a16="http://schemas.microsoft.com/office/drawing/2014/main" id="{C982FDEB-D0A7-4F1C-A2E2-DBC442464D36}"/>
              </a:ext>
            </a:extLst>
          </p:cNvPr>
          <p:cNvGrpSpPr/>
          <p:nvPr/>
        </p:nvGrpSpPr>
        <p:grpSpPr>
          <a:xfrm>
            <a:off x="1885177" y="4736637"/>
            <a:ext cx="3350181" cy="1473287"/>
            <a:chOff x="558923" y="4767370"/>
            <a:chExt cx="3350181" cy="1473287"/>
          </a:xfrm>
        </p:grpSpPr>
        <p:sp>
          <p:nvSpPr>
            <p:cNvPr id="19" name="梯形 18">
              <a:extLst>
                <a:ext uri="{FF2B5EF4-FFF2-40B4-BE49-F238E27FC236}">
                  <a16:creationId xmlns:a16="http://schemas.microsoft.com/office/drawing/2014/main" id="{42D04BB4-F71A-467C-A500-EFC5152565AF}"/>
                </a:ext>
              </a:extLst>
            </p:cNvPr>
            <p:cNvSpPr/>
            <p:nvPr/>
          </p:nvSpPr>
          <p:spPr>
            <a:xfrm rot="16200000">
              <a:off x="1092297" y="5210253"/>
              <a:ext cx="1422075" cy="587523"/>
            </a:xfrm>
            <a:prstGeom prst="trapezoid">
              <a:avLst>
                <a:gd name="adj" fmla="val 63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2D4425A1-0CB0-45C3-9330-548782C222D2}"/>
                </a:ext>
              </a:extLst>
            </p:cNvPr>
            <p:cNvCxnSpPr>
              <a:cxnSpLocks/>
            </p:cNvCxnSpPr>
            <p:nvPr/>
          </p:nvCxnSpPr>
          <p:spPr>
            <a:xfrm>
              <a:off x="1244266" y="5472686"/>
              <a:ext cx="264375" cy="5008"/>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53C5369-FB59-4488-99D6-2058FD67E769}"/>
                </a:ext>
              </a:extLst>
            </p:cNvPr>
            <p:cNvSpPr txBox="1"/>
            <p:nvPr/>
          </p:nvSpPr>
          <p:spPr>
            <a:xfrm>
              <a:off x="942315" y="5288020"/>
              <a:ext cx="309700" cy="369332"/>
            </a:xfrm>
            <a:prstGeom prst="rect">
              <a:avLst/>
            </a:prstGeom>
            <a:noFill/>
          </p:spPr>
          <p:txBody>
            <a:bodyPr wrap="none" rtlCol="0">
              <a:spAutoFit/>
            </a:bodyPr>
            <a:lstStyle/>
            <a:p>
              <a:r>
                <a:rPr lang="en-US" altLang="zh-TW" dirty="0"/>
                <a:t>R</a:t>
              </a:r>
            </a:p>
          </p:txBody>
        </p:sp>
        <p:sp>
          <p:nvSpPr>
            <p:cNvPr id="22" name="文字方塊 21">
              <a:extLst>
                <a:ext uri="{FF2B5EF4-FFF2-40B4-BE49-F238E27FC236}">
                  <a16:creationId xmlns:a16="http://schemas.microsoft.com/office/drawing/2014/main" id="{D23876BF-458F-4789-918A-59D143B7A651}"/>
                </a:ext>
              </a:extLst>
            </p:cNvPr>
            <p:cNvSpPr txBox="1"/>
            <p:nvPr/>
          </p:nvSpPr>
          <p:spPr>
            <a:xfrm>
              <a:off x="558923" y="5831695"/>
              <a:ext cx="1471878" cy="369332"/>
            </a:xfrm>
            <a:prstGeom prst="rect">
              <a:avLst/>
            </a:prstGeom>
            <a:noFill/>
          </p:spPr>
          <p:txBody>
            <a:bodyPr wrap="none" rtlCol="0">
              <a:spAutoFit/>
            </a:bodyPr>
            <a:lstStyle/>
            <a:p>
              <a:r>
                <a:rPr lang="en-US" altLang="zh-TW" dirty="0">
                  <a:solidFill>
                    <a:srgbClr val="0626E8"/>
                  </a:solidFill>
                </a:rPr>
                <a:t>0, 1, 2, ..., A-1</a:t>
              </a:r>
              <a:endParaRPr lang="zh-TW" altLang="en-US" dirty="0">
                <a:solidFill>
                  <a:srgbClr val="0626E8"/>
                </a:solidFill>
              </a:endParaRPr>
            </a:p>
          </p:txBody>
        </p:sp>
        <p:sp>
          <p:nvSpPr>
            <p:cNvPr id="23" name="文字方塊 22">
              <a:extLst>
                <a:ext uri="{FF2B5EF4-FFF2-40B4-BE49-F238E27FC236}">
                  <a16:creationId xmlns:a16="http://schemas.microsoft.com/office/drawing/2014/main" id="{624A6E22-AA23-4A77-A491-B1F988E53C03}"/>
                </a:ext>
              </a:extLst>
            </p:cNvPr>
            <p:cNvSpPr txBox="1"/>
            <p:nvPr/>
          </p:nvSpPr>
          <p:spPr>
            <a:xfrm rot="10800000">
              <a:off x="1441260" y="4956471"/>
              <a:ext cx="738664" cy="1095086"/>
            </a:xfrm>
            <a:prstGeom prst="rect">
              <a:avLst/>
            </a:prstGeom>
            <a:noFill/>
          </p:spPr>
          <p:txBody>
            <a:bodyPr vert="eaVert" wrap="square" rtlCol="0">
              <a:spAutoFit/>
            </a:bodyPr>
            <a:lstStyle/>
            <a:p>
              <a:pPr algn="ctr"/>
              <a:r>
                <a:rPr lang="en-US" altLang="zh-TW" dirty="0"/>
                <a:t>Address</a:t>
              </a:r>
            </a:p>
            <a:p>
              <a:pPr algn="ctr"/>
              <a:r>
                <a:rPr lang="en-US" altLang="zh-TW" dirty="0"/>
                <a:t>Decoder</a:t>
              </a:r>
            </a:p>
          </p:txBody>
        </p:sp>
        <p:pic>
          <p:nvPicPr>
            <p:cNvPr id="24" name="圖片 23">
              <a:extLst>
                <a:ext uri="{FF2B5EF4-FFF2-40B4-BE49-F238E27FC236}">
                  <a16:creationId xmlns:a16="http://schemas.microsoft.com/office/drawing/2014/main" id="{EBF82D26-8740-4BF1-AEF4-A424D941D31C}"/>
                </a:ext>
              </a:extLst>
            </p:cNvPr>
            <p:cNvPicPr>
              <a:picLocks noChangeAspect="1"/>
            </p:cNvPicPr>
            <p:nvPr/>
          </p:nvPicPr>
          <p:blipFill rotWithShape="1">
            <a:blip r:embed="rId5"/>
            <a:srcRect r="57880"/>
            <a:stretch/>
          </p:blipFill>
          <p:spPr>
            <a:xfrm>
              <a:off x="2311806" y="4767370"/>
              <a:ext cx="247645" cy="1473287"/>
            </a:xfrm>
            <a:prstGeom prst="rect">
              <a:avLst/>
            </a:prstGeom>
          </p:spPr>
        </p:pic>
        <p:cxnSp>
          <p:nvCxnSpPr>
            <p:cNvPr id="25" name="直線接點 24">
              <a:extLst>
                <a:ext uri="{FF2B5EF4-FFF2-40B4-BE49-F238E27FC236}">
                  <a16:creationId xmlns:a16="http://schemas.microsoft.com/office/drawing/2014/main" id="{2606A963-31B8-44E6-ADCD-480E25254092}"/>
                </a:ext>
              </a:extLst>
            </p:cNvPr>
            <p:cNvCxnSpPr>
              <a:cxnSpLocks/>
            </p:cNvCxnSpPr>
            <p:nvPr/>
          </p:nvCxnSpPr>
          <p:spPr>
            <a:xfrm>
              <a:off x="2097096" y="4835311"/>
              <a:ext cx="214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4D52C28D-231E-453C-8E15-CE7FB3819820}"/>
                </a:ext>
              </a:extLst>
            </p:cNvPr>
            <p:cNvCxnSpPr>
              <a:cxnSpLocks/>
            </p:cNvCxnSpPr>
            <p:nvPr/>
          </p:nvCxnSpPr>
          <p:spPr>
            <a:xfrm>
              <a:off x="2097096" y="4877644"/>
              <a:ext cx="214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3A9E579-8B8A-4439-9E50-6030FE52C615}"/>
                </a:ext>
              </a:extLst>
            </p:cNvPr>
            <p:cNvCxnSpPr>
              <a:cxnSpLocks/>
            </p:cNvCxnSpPr>
            <p:nvPr/>
          </p:nvCxnSpPr>
          <p:spPr>
            <a:xfrm>
              <a:off x="2097096" y="4792977"/>
              <a:ext cx="214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B36D564-D706-4950-A8FC-60E8F6369EFC}"/>
                </a:ext>
              </a:extLst>
            </p:cNvPr>
            <p:cNvCxnSpPr>
              <a:cxnSpLocks/>
            </p:cNvCxnSpPr>
            <p:nvPr/>
          </p:nvCxnSpPr>
          <p:spPr>
            <a:xfrm>
              <a:off x="2097096" y="6211350"/>
              <a:ext cx="21471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A6C123A5-340B-47AA-9646-6263789A4C40}"/>
                </a:ext>
              </a:extLst>
            </p:cNvPr>
            <p:cNvSpPr txBox="1"/>
            <p:nvPr/>
          </p:nvSpPr>
          <p:spPr>
            <a:xfrm>
              <a:off x="2082576" y="4877643"/>
              <a:ext cx="346249" cy="1363009"/>
            </a:xfrm>
            <a:prstGeom prst="rect">
              <a:avLst/>
            </a:prstGeom>
            <a:noFill/>
          </p:spPr>
          <p:txBody>
            <a:bodyPr vert="eaVert" wrap="square" rtlCol="0">
              <a:spAutoFit/>
            </a:bodyPr>
            <a:lstStyle/>
            <a:p>
              <a:r>
                <a:rPr lang="en-US" altLang="zh-TW" sz="1050" dirty="0"/>
                <a:t>………………………………....</a:t>
              </a:r>
              <a:endParaRPr lang="zh-TW" altLang="en-US" sz="1050" dirty="0"/>
            </a:p>
          </p:txBody>
        </p:sp>
        <p:cxnSp>
          <p:nvCxnSpPr>
            <p:cNvPr id="30" name="直線單箭頭接點 29">
              <a:extLst>
                <a:ext uri="{FF2B5EF4-FFF2-40B4-BE49-F238E27FC236}">
                  <a16:creationId xmlns:a16="http://schemas.microsoft.com/office/drawing/2014/main" id="{8C0D5893-B491-49B2-82B2-788883582265}"/>
                </a:ext>
              </a:extLst>
            </p:cNvPr>
            <p:cNvCxnSpPr>
              <a:cxnSpLocks/>
            </p:cNvCxnSpPr>
            <p:nvPr/>
          </p:nvCxnSpPr>
          <p:spPr>
            <a:xfrm>
              <a:off x="2600272" y="4932676"/>
              <a:ext cx="620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BD0804B4-5BFA-4C69-BF08-7AC6890C689A}"/>
                </a:ext>
              </a:extLst>
            </p:cNvPr>
            <p:cNvSpPr txBox="1"/>
            <p:nvPr/>
          </p:nvSpPr>
          <p:spPr>
            <a:xfrm>
              <a:off x="3231634" y="4771805"/>
              <a:ext cx="351378" cy="369332"/>
            </a:xfrm>
            <a:prstGeom prst="rect">
              <a:avLst/>
            </a:prstGeom>
            <a:noFill/>
          </p:spPr>
          <p:txBody>
            <a:bodyPr wrap="none" rtlCol="0">
              <a:spAutoFit/>
            </a:bodyPr>
            <a:lstStyle/>
            <a:p>
              <a:r>
                <a:rPr lang="en-US" altLang="zh-TW" dirty="0">
                  <a:solidFill>
                    <a:srgbClr val="FF0000"/>
                  </a:solidFill>
                  <a:latin typeface="Arial" panose="020B0604020202020204" pitchFamily="34" charset="0"/>
                  <a:cs typeface="Arial" panose="020B0604020202020204" pitchFamily="34" charset="0"/>
                </a:rPr>
                <a:t>N</a:t>
              </a:r>
              <a:endParaRPr lang="zh-TW" altLang="en-US" dirty="0">
                <a:latin typeface="Arial" panose="020B0604020202020204" pitchFamily="34" charset="0"/>
                <a:cs typeface="Arial" panose="020B0604020202020204" pitchFamily="34" charset="0"/>
              </a:endParaRPr>
            </a:p>
          </p:txBody>
        </p:sp>
        <p:cxnSp>
          <p:nvCxnSpPr>
            <p:cNvPr id="32" name="直線單箭頭接點 31">
              <a:extLst>
                <a:ext uri="{FF2B5EF4-FFF2-40B4-BE49-F238E27FC236}">
                  <a16:creationId xmlns:a16="http://schemas.microsoft.com/office/drawing/2014/main" id="{BC270EC3-CF66-4C6A-906A-A2BAD09E6112}"/>
                </a:ext>
              </a:extLst>
            </p:cNvPr>
            <p:cNvCxnSpPr>
              <a:cxnSpLocks/>
            </p:cNvCxnSpPr>
            <p:nvPr/>
          </p:nvCxnSpPr>
          <p:spPr>
            <a:xfrm flipV="1">
              <a:off x="2600272" y="5871262"/>
              <a:ext cx="6057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2E29D237-96A0-4A8D-9611-2B492F8714FB}"/>
                </a:ext>
              </a:extLst>
            </p:cNvPr>
            <p:cNvSpPr txBox="1"/>
            <p:nvPr/>
          </p:nvSpPr>
          <p:spPr>
            <a:xfrm>
              <a:off x="3205831" y="5682225"/>
              <a:ext cx="703273"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a:t>
              </a:r>
              <a:r>
                <a:rPr lang="en-US" altLang="zh-TW" dirty="0">
                  <a:solidFill>
                    <a:srgbClr val="FF0000"/>
                  </a:solidFill>
                  <a:latin typeface="Arial" panose="020B0604020202020204" pitchFamily="34" charset="0"/>
                  <a:cs typeface="Arial" panose="020B0604020202020204" pitchFamily="34" charset="0"/>
                </a:rPr>
                <a:t>2</a:t>
              </a:r>
              <a:endParaRPr lang="zh-TW" altLang="en-US" dirty="0">
                <a:latin typeface="Arial" panose="020B0604020202020204" pitchFamily="34" charset="0"/>
                <a:cs typeface="Arial" panose="020B0604020202020204" pitchFamily="34" charset="0"/>
              </a:endParaRPr>
            </a:p>
          </p:txBody>
        </p:sp>
        <p:sp>
          <p:nvSpPr>
            <p:cNvPr id="34" name="文字方塊 33">
              <a:extLst>
                <a:ext uri="{FF2B5EF4-FFF2-40B4-BE49-F238E27FC236}">
                  <a16:creationId xmlns:a16="http://schemas.microsoft.com/office/drawing/2014/main" id="{726244D7-B164-43AE-843A-DAC6169F7819}"/>
                </a:ext>
              </a:extLst>
            </p:cNvPr>
            <p:cNvSpPr txBox="1"/>
            <p:nvPr/>
          </p:nvSpPr>
          <p:spPr>
            <a:xfrm>
              <a:off x="2547158" y="5278468"/>
              <a:ext cx="1018883" cy="338554"/>
            </a:xfrm>
            <a:prstGeom prst="rect">
              <a:avLst/>
            </a:prstGeom>
            <a:noFill/>
            <a:ln w="19050">
              <a:noFill/>
            </a:ln>
          </p:spPr>
          <p:txBody>
            <a:bodyPr wrap="square" rtlCol="0">
              <a:spAutoFit/>
            </a:bodyPr>
            <a:lstStyle/>
            <a:p>
              <a:r>
                <a:rPr lang="en-US" altLang="zh-TW" sz="1600" dirty="0">
                  <a:solidFill>
                    <a:srgbClr val="FF0000"/>
                  </a:solidFill>
                  <a:latin typeface="Arial" panose="020B0604020202020204" pitchFamily="34" charset="0"/>
                  <a:cs typeface="Arial" panose="020B0604020202020204" pitchFamily="34" charset="0"/>
                </a:rPr>
                <a:t>SEC: 2N</a:t>
              </a:r>
              <a:endParaRPr lang="zh-TW" altLang="en-US" sz="1600" dirty="0">
                <a:solidFill>
                  <a:srgbClr val="FF0000"/>
                </a:solidFill>
                <a:latin typeface="Arial" panose="020B0604020202020204" pitchFamily="34" charset="0"/>
                <a:cs typeface="Arial" panose="020B0604020202020204" pitchFamily="34" charset="0"/>
              </a:endParaRPr>
            </a:p>
          </p:txBody>
        </p:sp>
      </p:grpSp>
      <p:sp>
        <p:nvSpPr>
          <p:cNvPr id="3" name="文字方塊 2">
            <a:extLst>
              <a:ext uri="{FF2B5EF4-FFF2-40B4-BE49-F238E27FC236}">
                <a16:creationId xmlns:a16="http://schemas.microsoft.com/office/drawing/2014/main" id="{EDE0C057-C6A9-4192-809E-7B6DFDC5CF41}"/>
              </a:ext>
            </a:extLst>
          </p:cNvPr>
          <p:cNvSpPr txBox="1"/>
          <p:nvPr/>
        </p:nvSpPr>
        <p:spPr>
          <a:xfrm>
            <a:off x="2060321" y="1964564"/>
            <a:ext cx="4076617" cy="1754326"/>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Using linear decomposition, a Double-AWE remainder can be split into two single-AWE remainders, reducing LUT complexity. However, software-based searching is still required to complete the correction.</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92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13</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559871"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2" name="文字方塊 11">
            <a:extLst>
              <a:ext uri="{FF2B5EF4-FFF2-40B4-BE49-F238E27FC236}">
                <a16:creationId xmlns:a16="http://schemas.microsoft.com/office/drawing/2014/main" id="{FD03B0CA-5A40-4AB1-84DE-410876C85496}"/>
              </a:ext>
            </a:extLst>
          </p:cNvPr>
          <p:cNvSpPr txBox="1"/>
          <p:nvPr/>
        </p:nvSpPr>
        <p:spPr>
          <a:xfrm>
            <a:off x="3720424" y="573733"/>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Technique(5/6)</a:t>
            </a:r>
          </a:p>
        </p:txBody>
      </p:sp>
      <p:sp>
        <p:nvSpPr>
          <p:cNvPr id="15" name="Content Placeholder 2">
            <a:extLst>
              <a:ext uri="{FF2B5EF4-FFF2-40B4-BE49-F238E27FC236}">
                <a16:creationId xmlns:a16="http://schemas.microsoft.com/office/drawing/2014/main" id="{B7DDE1DC-B92A-4461-9328-1A93B2A2C84E}"/>
              </a:ext>
            </a:extLst>
          </p:cNvPr>
          <p:cNvSpPr txBox="1">
            <a:spLocks/>
          </p:cNvSpPr>
          <p:nvPr/>
        </p:nvSpPr>
        <p:spPr>
          <a:xfrm>
            <a:off x="1786849" y="1471402"/>
            <a:ext cx="5546639"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A Trade-off algorithm For DEC</a:t>
            </a:r>
          </a:p>
        </p:txBody>
      </p:sp>
      <p:pic>
        <p:nvPicPr>
          <p:cNvPr id="11" name="圖片 10">
            <a:extLst>
              <a:ext uri="{FF2B5EF4-FFF2-40B4-BE49-F238E27FC236}">
                <a16:creationId xmlns:a16="http://schemas.microsoft.com/office/drawing/2014/main" id="{61401D52-1C1D-4F3F-B53E-799FE6A5FA20}"/>
              </a:ext>
            </a:extLst>
          </p:cNvPr>
          <p:cNvPicPr/>
          <p:nvPr/>
        </p:nvPicPr>
        <p:blipFill rotWithShape="1">
          <a:blip r:embed="rId4"/>
          <a:srcRect l="801" t="257" r="1758"/>
          <a:stretch/>
        </p:blipFill>
        <p:spPr bwMode="auto">
          <a:xfrm>
            <a:off x="2014913" y="2164702"/>
            <a:ext cx="8519347" cy="4119565"/>
          </a:xfrm>
          <a:prstGeom prst="rect">
            <a:avLst/>
          </a:prstGeom>
          <a:ln>
            <a:noFill/>
          </a:ln>
          <a:extLst>
            <a:ext uri="{53640926-AAD7-44D8-BBD7-CCE9431645EC}">
              <a14:shadowObscured xmlns:a14="http://schemas.microsoft.com/office/drawing/2010/main"/>
            </a:ext>
          </a:extLst>
        </p:spPr>
      </p:pic>
      <p:sp>
        <p:nvSpPr>
          <p:cNvPr id="13" name="矩形: 圓角 12">
            <a:extLst>
              <a:ext uri="{FF2B5EF4-FFF2-40B4-BE49-F238E27FC236}">
                <a16:creationId xmlns:a16="http://schemas.microsoft.com/office/drawing/2014/main" id="{B1054616-1968-443C-A395-9ECA6C4E1C25}"/>
              </a:ext>
            </a:extLst>
          </p:cNvPr>
          <p:cNvSpPr/>
          <p:nvPr/>
        </p:nvSpPr>
        <p:spPr>
          <a:xfrm>
            <a:off x="7168897" y="4879911"/>
            <a:ext cx="1051560" cy="359602"/>
          </a:xfrm>
          <a:prstGeom prst="roundRect">
            <a:avLst/>
          </a:prstGeom>
          <a:solidFill>
            <a:schemeClr val="accent1">
              <a:alpha val="5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448D3F3-5EB0-412F-83AF-8CC531DEF94F}"/>
              </a:ext>
            </a:extLst>
          </p:cNvPr>
          <p:cNvSpPr/>
          <p:nvPr/>
        </p:nvSpPr>
        <p:spPr>
          <a:xfrm>
            <a:off x="5879592" y="3685032"/>
            <a:ext cx="1024128" cy="345792"/>
          </a:xfrm>
          <a:prstGeom prst="roundRect">
            <a:avLst/>
          </a:prstGeom>
          <a:solidFill>
            <a:schemeClr val="accent1">
              <a:alpha val="5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418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14</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559871"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2" name="文字方塊 11">
            <a:extLst>
              <a:ext uri="{FF2B5EF4-FFF2-40B4-BE49-F238E27FC236}">
                <a16:creationId xmlns:a16="http://schemas.microsoft.com/office/drawing/2014/main" id="{FD03B0CA-5A40-4AB1-84DE-410876C85496}"/>
              </a:ext>
            </a:extLst>
          </p:cNvPr>
          <p:cNvSpPr txBox="1"/>
          <p:nvPr/>
        </p:nvSpPr>
        <p:spPr>
          <a:xfrm>
            <a:off x="3720424" y="573733"/>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Technique(6/6)</a:t>
            </a:r>
          </a:p>
        </p:txBody>
      </p:sp>
      <p:sp>
        <p:nvSpPr>
          <p:cNvPr id="15" name="Content Placeholder 2">
            <a:extLst>
              <a:ext uri="{FF2B5EF4-FFF2-40B4-BE49-F238E27FC236}">
                <a16:creationId xmlns:a16="http://schemas.microsoft.com/office/drawing/2014/main" id="{B7DDE1DC-B92A-4461-9328-1A93B2A2C84E}"/>
              </a:ext>
            </a:extLst>
          </p:cNvPr>
          <p:cNvSpPr txBox="1">
            <a:spLocks/>
          </p:cNvSpPr>
          <p:nvPr/>
        </p:nvSpPr>
        <p:spPr>
          <a:xfrm>
            <a:off x="1799819" y="1471402"/>
            <a:ext cx="5546639"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Automatic Synthesizer:</a:t>
            </a:r>
          </a:p>
        </p:txBody>
      </p:sp>
      <p:pic>
        <p:nvPicPr>
          <p:cNvPr id="6" name="圖片 5">
            <a:extLst>
              <a:ext uri="{FF2B5EF4-FFF2-40B4-BE49-F238E27FC236}">
                <a16:creationId xmlns:a16="http://schemas.microsoft.com/office/drawing/2014/main" id="{09F10872-EDDE-449F-BB3A-019EEEC1DB58}"/>
              </a:ext>
            </a:extLst>
          </p:cNvPr>
          <p:cNvPicPr>
            <a:picLocks noChangeAspect="1"/>
          </p:cNvPicPr>
          <p:nvPr/>
        </p:nvPicPr>
        <p:blipFill>
          <a:blip r:embed="rId4"/>
          <a:stretch>
            <a:fillRect/>
          </a:stretch>
        </p:blipFill>
        <p:spPr>
          <a:xfrm>
            <a:off x="2182163" y="3733811"/>
            <a:ext cx="8336680" cy="2180052"/>
          </a:xfrm>
          <a:prstGeom prst="rect">
            <a:avLst/>
          </a:prstGeom>
        </p:spPr>
      </p:pic>
      <p:sp>
        <p:nvSpPr>
          <p:cNvPr id="13" name="文字方塊 12">
            <a:extLst>
              <a:ext uri="{FF2B5EF4-FFF2-40B4-BE49-F238E27FC236}">
                <a16:creationId xmlns:a16="http://schemas.microsoft.com/office/drawing/2014/main" id="{773C5553-0573-4494-B743-06B77A9CB0A8}"/>
              </a:ext>
            </a:extLst>
          </p:cNvPr>
          <p:cNvSpPr txBox="1"/>
          <p:nvPr/>
        </p:nvSpPr>
        <p:spPr>
          <a:xfrm>
            <a:off x="2182163" y="1949675"/>
            <a:ext cx="8536059" cy="1200329"/>
          </a:xfrm>
          <a:prstGeom prst="rect">
            <a:avLst/>
          </a:prstGeom>
          <a:noFill/>
        </p:spPr>
        <p:txBody>
          <a:bodyPr wrap="square" rtlCol="0">
            <a:spAutoFit/>
          </a:bodyPr>
          <a:lstStyle/>
          <a:p>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Building on the </a:t>
            </a:r>
            <a:r>
              <a:rPr kumimoji="0" lang="en-US" altLang="zh-TW"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Trade-off </a:t>
            </a:r>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method, a Python-based synthesizer was developed to generate </a:t>
            </a:r>
            <a:r>
              <a:rPr kumimoji="0" lang="en-US" altLang="zh-TW" b="0" i="1" u="none" strike="noStrike" cap="none" normalizeH="0" baseline="0" dirty="0">
                <a:ln>
                  <a:noFill/>
                </a:ln>
                <a:solidFill>
                  <a:schemeClr val="tx1"/>
                </a:solidFill>
                <a:effectLst/>
                <a:latin typeface="Arial" panose="020B0604020202020204" pitchFamily="34" charset="0"/>
                <a:ea typeface="新細明體" panose="02020500000000000000" pitchFamily="18" charset="-120"/>
                <a:cs typeface="Arial" panose="020B0604020202020204" pitchFamily="34" charset="0"/>
              </a:rPr>
              <a:t>LUT</a:t>
            </a:r>
            <a:r>
              <a:rPr kumimoji="0" lang="en-US" altLang="zh-TW"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cs typeface="Arial" panose="020B0604020202020204" pitchFamily="34" charset="0"/>
              </a:rPr>
              <a:t> </a:t>
            </a:r>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for different AWE’s location. This synthesizer converts the </a:t>
            </a:r>
            <a:r>
              <a:rPr kumimoji="0" lang="en-US" altLang="zh-TW"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LUT</a:t>
            </a:r>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from a </a:t>
            </a:r>
            <a:r>
              <a:rPr kumimoji="0" lang="en-US" altLang="zh-TW" b="0" i="1" u="none" strike="noStrike" cap="none" normalizeH="0" baseline="0" dirty="0">
                <a:ln>
                  <a:noFill/>
                </a:ln>
                <a:solidFill>
                  <a:schemeClr val="tx1"/>
                </a:solidFill>
                <a:effectLst/>
                <a:latin typeface="Arial" panose="020B0604020202020204" pitchFamily="34" charset="0"/>
                <a:ea typeface="細明體" panose="02020509000000000000" pitchFamily="49" charset="-120"/>
                <a:cs typeface="Arial" panose="020B0604020202020204" pitchFamily="34" charset="0"/>
              </a:rPr>
              <a:t>.</a:t>
            </a:r>
            <a:r>
              <a:rPr kumimoji="0" lang="en-US" altLang="zh-TW" b="0" i="1" u="none" strike="noStrike" cap="none" normalizeH="0" baseline="0" dirty="0" err="1">
                <a:ln>
                  <a:noFill/>
                </a:ln>
                <a:solidFill>
                  <a:schemeClr val="tx1"/>
                </a:solidFill>
                <a:effectLst/>
                <a:latin typeface="Arial" panose="020B0604020202020204" pitchFamily="34" charset="0"/>
                <a:ea typeface="細明體" panose="02020509000000000000" pitchFamily="49" charset="-120"/>
                <a:cs typeface="Arial" panose="020B0604020202020204" pitchFamily="34" charset="0"/>
              </a:rPr>
              <a:t>py</a:t>
            </a:r>
            <a:r>
              <a:rPr kumimoji="0" lang="en-US" altLang="zh-TW" b="0" i="1" u="none" strike="noStrike" cap="none" normalizeH="0" baseline="0" dirty="0">
                <a:ln>
                  <a:noFill/>
                </a:ln>
                <a:solidFill>
                  <a:schemeClr val="tx1"/>
                </a:solidFill>
                <a:effectLst/>
                <a:latin typeface="Arial" panose="020B0604020202020204" pitchFamily="34" charset="0"/>
                <a:ea typeface="細明體" panose="02020509000000000000" pitchFamily="49" charset="-120"/>
                <a:cs typeface="Arial" panose="020B0604020202020204" pitchFamily="34" charset="0"/>
              </a:rPr>
              <a:t> (python)</a:t>
            </a:r>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file into a </a:t>
            </a:r>
            <a:r>
              <a:rPr kumimoji="0" lang="en-US" altLang="zh-TW" b="0" i="1" u="none" strike="noStrike" cap="none" normalizeH="0" baseline="0" dirty="0">
                <a:ln>
                  <a:noFill/>
                </a:ln>
                <a:solidFill>
                  <a:schemeClr val="tx1"/>
                </a:solidFill>
                <a:effectLst/>
                <a:latin typeface="Arial" panose="020B0604020202020204" pitchFamily="34" charset="0"/>
                <a:ea typeface="細明體" panose="02020509000000000000" pitchFamily="49" charset="-120"/>
                <a:cs typeface="Arial" panose="020B0604020202020204" pitchFamily="34" charset="0"/>
              </a:rPr>
              <a:t>.v (Verilog)</a:t>
            </a:r>
            <a:r>
              <a:rPr kumimoji="0" lang="en-US" altLang="zh-TW"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file</a:t>
            </a:r>
            <a:r>
              <a:rPr kumimoji="0" lang="en-US" altLang="zh-TW"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endParaRPr lang="zh-TW" altLang="en-US" dirty="0"/>
          </a:p>
        </p:txBody>
      </p:sp>
    </p:spTree>
    <p:extLst>
      <p:ext uri="{BB962C8B-B14F-4D97-AF65-F5344CB8AC3E}">
        <p14:creationId xmlns:p14="http://schemas.microsoft.com/office/powerpoint/2010/main" val="93287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15</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Results(1/11)</a:t>
            </a:r>
          </a:p>
        </p:txBody>
      </p:sp>
      <p:sp>
        <p:nvSpPr>
          <p:cNvPr id="12" name="Content Placeholder 2">
            <a:extLst>
              <a:ext uri="{FF2B5EF4-FFF2-40B4-BE49-F238E27FC236}">
                <a16:creationId xmlns:a16="http://schemas.microsoft.com/office/drawing/2014/main" id="{274865DF-16CB-454E-BA69-EE5F96527074}"/>
              </a:ext>
            </a:extLst>
          </p:cNvPr>
          <p:cNvSpPr txBox="1">
            <a:spLocks/>
          </p:cNvSpPr>
          <p:nvPr/>
        </p:nvSpPr>
        <p:spPr>
          <a:xfrm>
            <a:off x="1773879" y="1438976"/>
            <a:ext cx="5625628" cy="59010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BLER(</a:t>
            </a:r>
            <a:r>
              <a:rPr lang="en-US" sz="3000" b="1" i="1" dirty="0" err="1"/>
              <a:t>BLock</a:t>
            </a:r>
            <a:r>
              <a:rPr lang="en-US" sz="3000" b="1" i="1" dirty="0"/>
              <a:t> Error Rate) in channel:</a:t>
            </a:r>
          </a:p>
        </p:txBody>
      </p:sp>
      <p:pic>
        <p:nvPicPr>
          <p:cNvPr id="13" name="圖片 12">
            <a:extLst>
              <a:ext uri="{FF2B5EF4-FFF2-40B4-BE49-F238E27FC236}">
                <a16:creationId xmlns:a16="http://schemas.microsoft.com/office/drawing/2014/main" id="{5FF09893-218E-4A29-A24E-4DD4ED12E254}"/>
              </a:ext>
            </a:extLst>
          </p:cNvPr>
          <p:cNvPicPr>
            <a:picLocks noChangeAspect="1"/>
          </p:cNvPicPr>
          <p:nvPr/>
        </p:nvPicPr>
        <p:blipFill>
          <a:blip r:embed="rId4"/>
          <a:stretch>
            <a:fillRect/>
          </a:stretch>
        </p:blipFill>
        <p:spPr>
          <a:xfrm>
            <a:off x="1860803" y="2292737"/>
            <a:ext cx="8709024" cy="1649217"/>
          </a:xfrm>
          <a:prstGeom prst="rect">
            <a:avLst/>
          </a:prstGeom>
        </p:spPr>
      </p:pic>
      <p:sp>
        <p:nvSpPr>
          <p:cNvPr id="14" name="橢圓 13">
            <a:extLst>
              <a:ext uri="{FF2B5EF4-FFF2-40B4-BE49-F238E27FC236}">
                <a16:creationId xmlns:a16="http://schemas.microsoft.com/office/drawing/2014/main" id="{ECDB10AD-7DE0-4DBF-BD64-403DE2FA5DF1}"/>
              </a:ext>
            </a:extLst>
          </p:cNvPr>
          <p:cNvSpPr/>
          <p:nvPr/>
        </p:nvSpPr>
        <p:spPr bwMode="auto">
          <a:xfrm>
            <a:off x="3054485" y="2271407"/>
            <a:ext cx="2879387" cy="1499742"/>
          </a:xfrm>
          <a:prstGeom prst="ellipse">
            <a:avLst/>
          </a:prstGeom>
          <a:noFill/>
          <a:ln w="28575" cap="flat" cmpd="sng" algn="ctr">
            <a:solidFill>
              <a:srgbClr val="0626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zh-TW" altLang="en-US" sz="1800" b="0" i="0" u="none" strike="noStrike" cap="none" normalizeH="0" baseline="0" dirty="0">
              <a:ln>
                <a:noFill/>
              </a:ln>
              <a:solidFill>
                <a:schemeClr val="bg1"/>
              </a:solidFill>
              <a:effectLst/>
              <a:latin typeface="Arial" charset="0"/>
              <a:ea typeface="新細明體" pitchFamily="18" charset="-120"/>
              <a:cs typeface="Arial" charset="0"/>
            </a:endParaRPr>
          </a:p>
        </p:txBody>
      </p:sp>
      <p:sp>
        <p:nvSpPr>
          <p:cNvPr id="15" name="文字方塊 14">
            <a:extLst>
              <a:ext uri="{FF2B5EF4-FFF2-40B4-BE49-F238E27FC236}">
                <a16:creationId xmlns:a16="http://schemas.microsoft.com/office/drawing/2014/main" id="{64459377-42B5-4DAB-9D0B-BFD1F49A05EB}"/>
              </a:ext>
            </a:extLst>
          </p:cNvPr>
          <p:cNvSpPr txBox="1"/>
          <p:nvPr/>
        </p:nvSpPr>
        <p:spPr>
          <a:xfrm>
            <a:off x="2666489" y="1969380"/>
            <a:ext cx="3690728" cy="369332"/>
          </a:xfrm>
          <a:prstGeom prst="rect">
            <a:avLst/>
          </a:prstGeom>
          <a:noFill/>
        </p:spPr>
        <p:txBody>
          <a:bodyPr wrap="square" rtlCol="0">
            <a:spAutoFit/>
          </a:bodyPr>
          <a:lstStyle/>
          <a:p>
            <a:r>
              <a:rPr lang="en-US" altLang="zh-TW" dirty="0">
                <a:latin typeface="Arial" panose="020B0604020202020204" pitchFamily="34" charset="0"/>
                <a:ea typeface="標楷體" panose="03000509000000000000" pitchFamily="65" charset="-120"/>
                <a:cs typeface="Arial" panose="020B0604020202020204" pitchFamily="34" charset="0"/>
              </a:rPr>
              <a:t>AWGN:</a:t>
            </a:r>
            <a:r>
              <a:rPr lang="en-US" altLang="zh-TW" dirty="0">
                <a:solidFill>
                  <a:prstClr val="black"/>
                </a:solidFill>
                <a:latin typeface="Arial" panose="020B0604020202020204" pitchFamily="34" charset="0"/>
                <a:ea typeface="標楷體" panose="03000509000000000000" pitchFamily="65" charset="-120"/>
                <a:cs typeface="Arial" panose="020B0604020202020204" pitchFamily="34" charset="0"/>
              </a:rPr>
              <a:t> Add Gaussian white noise</a:t>
            </a:r>
            <a:endParaRPr lang="zh-TW" altLang="en-US" dirty="0">
              <a:latin typeface="Arial" panose="020B0604020202020204" pitchFamily="34" charset="0"/>
              <a:ea typeface="標楷體" panose="03000509000000000000" pitchFamily="65" charset="-120"/>
              <a:cs typeface="Arial" panose="020B0604020202020204" pitchFamily="34" charset="0"/>
            </a:endParaRPr>
          </a:p>
        </p:txBody>
      </p:sp>
      <p:grpSp>
        <p:nvGrpSpPr>
          <p:cNvPr id="17" name="群組 16">
            <a:extLst>
              <a:ext uri="{FF2B5EF4-FFF2-40B4-BE49-F238E27FC236}">
                <a16:creationId xmlns:a16="http://schemas.microsoft.com/office/drawing/2014/main" id="{4D2B7C91-7164-43FE-A983-99D70B1BF156}"/>
              </a:ext>
            </a:extLst>
          </p:cNvPr>
          <p:cNvGrpSpPr/>
          <p:nvPr/>
        </p:nvGrpSpPr>
        <p:grpSpPr>
          <a:xfrm>
            <a:off x="1710732" y="4420599"/>
            <a:ext cx="8985064" cy="2016553"/>
            <a:chOff x="1357081" y="1924893"/>
            <a:chExt cx="8712929" cy="4671428"/>
          </a:xfrm>
        </p:grpSpPr>
        <p:sp>
          <p:nvSpPr>
            <p:cNvPr id="18" name="文字方塊 17">
              <a:extLst>
                <a:ext uri="{FF2B5EF4-FFF2-40B4-BE49-F238E27FC236}">
                  <a16:creationId xmlns:a16="http://schemas.microsoft.com/office/drawing/2014/main" id="{9E8C5C96-D8C7-4E74-846D-6DE9DBCA7851}"/>
                </a:ext>
              </a:extLst>
            </p:cNvPr>
            <p:cNvSpPr txBox="1"/>
            <p:nvPr/>
          </p:nvSpPr>
          <p:spPr>
            <a:xfrm>
              <a:off x="1357081" y="2077286"/>
              <a:ext cx="2476845" cy="1300556"/>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Arial" panose="020B0604020202020204" pitchFamily="34" charset="0"/>
                  <a:cs typeface="Arial" panose="020B0604020202020204" pitchFamily="34" charset="0"/>
                </a:rPr>
                <a:t>Generate random numbers to serve as data.</a:t>
              </a:r>
            </a:p>
          </p:txBody>
        </p:sp>
        <p:sp>
          <p:nvSpPr>
            <p:cNvPr id="19" name="文字方塊 18">
              <a:extLst>
                <a:ext uri="{FF2B5EF4-FFF2-40B4-BE49-F238E27FC236}">
                  <a16:creationId xmlns:a16="http://schemas.microsoft.com/office/drawing/2014/main" id="{D6D11582-76DC-45ED-950C-7299B0BF0A51}"/>
                </a:ext>
              </a:extLst>
            </p:cNvPr>
            <p:cNvSpPr txBox="1"/>
            <p:nvPr/>
          </p:nvSpPr>
          <p:spPr>
            <a:xfrm>
              <a:off x="4710701" y="2077286"/>
              <a:ext cx="1644705" cy="1300556"/>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data</a:t>
              </a:r>
              <a:r>
                <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a:t>
              </a: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convert to binary</a:t>
              </a:r>
            </a:p>
          </p:txBody>
        </p:sp>
        <p:sp>
          <p:nvSpPr>
            <p:cNvPr id="20" name="文字方塊 19">
              <a:extLst>
                <a:ext uri="{FF2B5EF4-FFF2-40B4-BE49-F238E27FC236}">
                  <a16:creationId xmlns:a16="http://schemas.microsoft.com/office/drawing/2014/main" id="{4FAF3BE4-0102-4F32-A799-29348826DD7D}"/>
                </a:ext>
              </a:extLst>
            </p:cNvPr>
            <p:cNvSpPr txBox="1"/>
            <p:nvPr/>
          </p:nvSpPr>
          <p:spPr>
            <a:xfrm>
              <a:off x="7316742" y="2077368"/>
              <a:ext cx="2011201" cy="1354655"/>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Arial" panose="020B0604020202020204" pitchFamily="34" charset="0"/>
                  <a:ea typeface="標楷體" panose="03000509000000000000" pitchFamily="65" charset="-120"/>
                  <a:cs typeface="Arial" panose="020B0604020202020204" pitchFamily="34" charset="0"/>
                </a:rPr>
                <a:t>Add Gaussian white noise </a:t>
              </a: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(AWGN)</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cxnSp>
          <p:nvCxnSpPr>
            <p:cNvPr id="22" name="直線單箭頭接點 21">
              <a:extLst>
                <a:ext uri="{FF2B5EF4-FFF2-40B4-BE49-F238E27FC236}">
                  <a16:creationId xmlns:a16="http://schemas.microsoft.com/office/drawing/2014/main" id="{C300E4E2-3E42-4D3A-9387-0621A250A78F}"/>
                </a:ext>
              </a:extLst>
            </p:cNvPr>
            <p:cNvCxnSpPr>
              <a:cxnSpLocks/>
              <a:stCxn id="18" idx="3"/>
            </p:cNvCxnSpPr>
            <p:nvPr/>
          </p:nvCxnSpPr>
          <p:spPr>
            <a:xfrm>
              <a:off x="3833927" y="2727565"/>
              <a:ext cx="878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4527035-A629-4F68-BADD-88450FAA0DFE}"/>
                </a:ext>
              </a:extLst>
            </p:cNvPr>
            <p:cNvCxnSpPr>
              <a:cxnSpLocks/>
            </p:cNvCxnSpPr>
            <p:nvPr/>
          </p:nvCxnSpPr>
          <p:spPr>
            <a:xfrm>
              <a:off x="6355406" y="2713827"/>
              <a:ext cx="961335" cy="82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C317AD52-902A-4771-80C8-2A5D4A23017E}"/>
                </a:ext>
              </a:extLst>
            </p:cNvPr>
            <p:cNvCxnSpPr>
              <a:cxnSpLocks/>
              <a:stCxn id="20" idx="3"/>
              <a:endCxn id="34" idx="3"/>
            </p:cNvCxnSpPr>
            <p:nvPr/>
          </p:nvCxnSpPr>
          <p:spPr>
            <a:xfrm>
              <a:off x="9327943" y="2754696"/>
              <a:ext cx="742067" cy="2064782"/>
            </a:xfrm>
            <a:prstGeom prst="bentConnector3">
              <a:avLst>
                <a:gd name="adj1" fmla="val 12987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6C44AFC-D7B9-4E6F-BA9C-4B9039C5296A}"/>
                </a:ext>
              </a:extLst>
            </p:cNvPr>
            <p:cNvSpPr txBox="1"/>
            <p:nvPr/>
          </p:nvSpPr>
          <p:spPr>
            <a:xfrm>
              <a:off x="6531745" y="4421107"/>
              <a:ext cx="1257938" cy="1300556"/>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decimal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data mod A</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cxnSp>
          <p:nvCxnSpPr>
            <p:cNvPr id="26" name="直線單箭頭接點 25">
              <a:extLst>
                <a:ext uri="{FF2B5EF4-FFF2-40B4-BE49-F238E27FC236}">
                  <a16:creationId xmlns:a16="http://schemas.microsoft.com/office/drawing/2014/main" id="{8FDE9E79-5103-43D0-A7DD-C88F49D67BF9}"/>
                </a:ext>
              </a:extLst>
            </p:cNvPr>
            <p:cNvCxnSpPr>
              <a:cxnSpLocks/>
            </p:cNvCxnSpPr>
            <p:nvPr/>
          </p:nvCxnSpPr>
          <p:spPr>
            <a:xfrm flipH="1" flipV="1">
              <a:off x="5598158" y="4421108"/>
              <a:ext cx="911422" cy="779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8A3873A3-E29B-4910-A821-4EB92EDB93A1}"/>
                </a:ext>
              </a:extLst>
            </p:cNvPr>
            <p:cNvCxnSpPr>
              <a:cxnSpLocks/>
            </p:cNvCxnSpPr>
            <p:nvPr/>
          </p:nvCxnSpPr>
          <p:spPr>
            <a:xfrm flipH="1">
              <a:off x="5598158" y="5256991"/>
              <a:ext cx="914907" cy="7529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0E6BBCF-BEC5-4442-8C98-4BBB87D8C5DF}"/>
                </a:ext>
              </a:extLst>
            </p:cNvPr>
            <p:cNvSpPr txBox="1"/>
            <p:nvPr/>
          </p:nvSpPr>
          <p:spPr>
            <a:xfrm>
              <a:off x="5735586" y="4340058"/>
              <a:ext cx="693930" cy="7842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R = 0</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9" name="文字方塊 28">
              <a:extLst>
                <a:ext uri="{FF2B5EF4-FFF2-40B4-BE49-F238E27FC236}">
                  <a16:creationId xmlns:a16="http://schemas.microsoft.com/office/drawing/2014/main" id="{E7763F34-2D4C-4857-9CCC-1EE865E629B8}"/>
                </a:ext>
              </a:extLst>
            </p:cNvPr>
            <p:cNvSpPr txBox="1"/>
            <p:nvPr/>
          </p:nvSpPr>
          <p:spPr>
            <a:xfrm>
              <a:off x="5755927" y="5193092"/>
              <a:ext cx="716948" cy="7842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R != 0</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0" name="文字方塊 29">
              <a:extLst>
                <a:ext uri="{FF2B5EF4-FFF2-40B4-BE49-F238E27FC236}">
                  <a16:creationId xmlns:a16="http://schemas.microsoft.com/office/drawing/2014/main" id="{B18A15F4-812B-4EB3-AB85-9AF635FB73BB}"/>
                </a:ext>
              </a:extLst>
            </p:cNvPr>
            <p:cNvSpPr txBox="1"/>
            <p:nvPr/>
          </p:nvSpPr>
          <p:spPr>
            <a:xfrm>
              <a:off x="4262051" y="4008340"/>
              <a:ext cx="1336108" cy="752953"/>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Output result</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sp>
          <p:nvSpPr>
            <p:cNvPr id="31" name="文字方塊 30">
              <a:extLst>
                <a:ext uri="{FF2B5EF4-FFF2-40B4-BE49-F238E27FC236}">
                  <a16:creationId xmlns:a16="http://schemas.microsoft.com/office/drawing/2014/main" id="{78FE619F-C5DA-476F-8E8F-67D454939D1D}"/>
                </a:ext>
              </a:extLst>
            </p:cNvPr>
            <p:cNvSpPr txBox="1"/>
            <p:nvPr/>
          </p:nvSpPr>
          <p:spPr>
            <a:xfrm>
              <a:off x="3868034" y="5295766"/>
              <a:ext cx="1750289" cy="1300555"/>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Using decoder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To correct errors</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sp>
          <p:nvSpPr>
            <p:cNvPr id="32" name="文字方塊 31">
              <a:extLst>
                <a:ext uri="{FF2B5EF4-FFF2-40B4-BE49-F238E27FC236}">
                  <a16:creationId xmlns:a16="http://schemas.microsoft.com/office/drawing/2014/main" id="{14F6A238-7437-431C-9E4C-15F7506C3801}"/>
                </a:ext>
              </a:extLst>
            </p:cNvPr>
            <p:cNvSpPr txBox="1"/>
            <p:nvPr/>
          </p:nvSpPr>
          <p:spPr>
            <a:xfrm>
              <a:off x="1787806" y="5569565"/>
              <a:ext cx="1410107" cy="784274"/>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Output result</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cxnSp>
          <p:nvCxnSpPr>
            <p:cNvPr id="33" name="直線單箭頭接點 32">
              <a:extLst>
                <a:ext uri="{FF2B5EF4-FFF2-40B4-BE49-F238E27FC236}">
                  <a16:creationId xmlns:a16="http://schemas.microsoft.com/office/drawing/2014/main" id="{51A022BD-78F4-4FB0-8109-FB64415B273D}"/>
                </a:ext>
              </a:extLst>
            </p:cNvPr>
            <p:cNvCxnSpPr>
              <a:cxnSpLocks/>
              <a:stCxn id="31" idx="1"/>
              <a:endCxn id="32" idx="3"/>
            </p:cNvCxnSpPr>
            <p:nvPr/>
          </p:nvCxnSpPr>
          <p:spPr>
            <a:xfrm flipH="1">
              <a:off x="3197913" y="5946045"/>
              <a:ext cx="670121" cy="15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F3B47BB1-1097-4A4E-8087-E02B63F925D2}"/>
                </a:ext>
              </a:extLst>
            </p:cNvPr>
            <p:cNvSpPr txBox="1"/>
            <p:nvPr/>
          </p:nvSpPr>
          <p:spPr>
            <a:xfrm>
              <a:off x="8256360" y="4169199"/>
              <a:ext cx="1813650" cy="1300556"/>
            </a:xfrm>
            <a:prstGeom prst="rect">
              <a:avLst/>
            </a:prstGeom>
            <a:noFill/>
            <a:ln w="28575">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Arial" panose="020B0604020202020204" pitchFamily="34" charset="0"/>
                  <a:ea typeface="標楷體" panose="03000509000000000000" pitchFamily="65" charset="-120"/>
                  <a:cs typeface="Arial" panose="020B0604020202020204" pitchFamily="34" charset="0"/>
                </a:rPr>
                <a:t>Receive </a:t>
              </a:r>
              <a:r>
                <a:rPr kumimoji="0" lang="en-US" altLang="zh-TW"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data </a:t>
              </a:r>
              <a:r>
                <a:rPr lang="en-US" altLang="zh-TW" sz="1600" dirty="0">
                  <a:solidFill>
                    <a:prstClr val="black"/>
                  </a:solidFill>
                  <a:latin typeface="Arial" panose="020B0604020202020204" pitchFamily="34" charset="0"/>
                  <a:ea typeface="標楷體" panose="03000509000000000000" pitchFamily="65" charset="-120"/>
                  <a:cs typeface="Arial" panose="020B0604020202020204" pitchFamily="34" charset="0"/>
                </a:rPr>
                <a:t>and convert to decimal</a:t>
              </a:r>
              <a:endParaRPr kumimoji="0" lang="zh-TW" altLang="en-US" sz="1600"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endParaRPr>
            </a:p>
          </p:txBody>
        </p:sp>
        <p:cxnSp>
          <p:nvCxnSpPr>
            <p:cNvPr id="35" name="直線單箭頭接點 34">
              <a:extLst>
                <a:ext uri="{FF2B5EF4-FFF2-40B4-BE49-F238E27FC236}">
                  <a16:creationId xmlns:a16="http://schemas.microsoft.com/office/drawing/2014/main" id="{1A43CDDB-70D3-4E56-9554-87A99B9A4A10}"/>
                </a:ext>
              </a:extLst>
            </p:cNvPr>
            <p:cNvCxnSpPr>
              <a:cxnSpLocks/>
            </p:cNvCxnSpPr>
            <p:nvPr/>
          </p:nvCxnSpPr>
          <p:spPr>
            <a:xfrm flipH="1">
              <a:off x="7789683" y="4876547"/>
              <a:ext cx="443680" cy="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閃電 20">
              <a:extLst>
                <a:ext uri="{FF2B5EF4-FFF2-40B4-BE49-F238E27FC236}">
                  <a16:creationId xmlns:a16="http://schemas.microsoft.com/office/drawing/2014/main" id="{667D1972-36BB-4CDD-83AC-35E41B1A4EC3}"/>
                </a:ext>
              </a:extLst>
            </p:cNvPr>
            <p:cNvSpPr/>
            <p:nvPr/>
          </p:nvSpPr>
          <p:spPr>
            <a:xfrm>
              <a:off x="6580200" y="1924893"/>
              <a:ext cx="353328" cy="970784"/>
            </a:xfrm>
            <a:prstGeom prst="lightningBolt">
              <a:avLst/>
            </a:prstGeom>
            <a:gradFill>
              <a:gsLst>
                <a:gs pos="0">
                  <a:srgbClr val="FFFF00"/>
                </a:gs>
                <a:gs pos="100000">
                  <a:srgbClr val="FF0000"/>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62" name="文字方塊 61">
            <a:extLst>
              <a:ext uri="{FF2B5EF4-FFF2-40B4-BE49-F238E27FC236}">
                <a16:creationId xmlns:a16="http://schemas.microsoft.com/office/drawing/2014/main" id="{59DD9292-4C4D-4AB9-BD8B-DAA94B00F99C}"/>
              </a:ext>
            </a:extLst>
          </p:cNvPr>
          <p:cNvSpPr txBox="1"/>
          <p:nvPr/>
        </p:nvSpPr>
        <p:spPr>
          <a:xfrm>
            <a:off x="6357217" y="4105926"/>
            <a:ext cx="1981124" cy="338554"/>
          </a:xfrm>
          <a:prstGeom prst="rect">
            <a:avLst/>
          </a:prstGeom>
          <a:noFill/>
        </p:spPr>
        <p:txBody>
          <a:bodyPr wrap="square" rtlCol="0">
            <a:spAutoFit/>
          </a:bodyPr>
          <a:lstStyle/>
          <a:p>
            <a:pPr algn="ctr"/>
            <a:r>
              <a:rPr lang="en-US" altLang="zh-TW" sz="1600" dirty="0">
                <a:latin typeface="Arial" panose="020B0604020202020204" pitchFamily="34" charset="0"/>
                <a:cs typeface="Arial" panose="020B0604020202020204" pitchFamily="34" charset="0"/>
              </a:rPr>
              <a:t>Lead to bit reversal</a:t>
            </a:r>
            <a:endParaRPr lang="zh-TW"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00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16</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Results(2/11)</a:t>
            </a:r>
          </a:p>
        </p:txBody>
      </p:sp>
      <p:pic>
        <p:nvPicPr>
          <p:cNvPr id="36" name="圖片 35">
            <a:extLst>
              <a:ext uri="{FF2B5EF4-FFF2-40B4-BE49-F238E27FC236}">
                <a16:creationId xmlns:a16="http://schemas.microsoft.com/office/drawing/2014/main" id="{EF990F8A-CCFA-44E5-A061-EC98DC98C6AF}"/>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6302" r="8445" b="1648"/>
          <a:stretch/>
        </p:blipFill>
        <p:spPr>
          <a:xfrm>
            <a:off x="1597201" y="1711042"/>
            <a:ext cx="5002773" cy="3795752"/>
          </a:xfrm>
          <a:prstGeom prst="rect">
            <a:avLst/>
          </a:prstGeom>
        </p:spPr>
      </p:pic>
      <p:sp>
        <p:nvSpPr>
          <p:cNvPr id="38" name="文字方塊 37">
            <a:extLst>
              <a:ext uri="{FF2B5EF4-FFF2-40B4-BE49-F238E27FC236}">
                <a16:creationId xmlns:a16="http://schemas.microsoft.com/office/drawing/2014/main" id="{43057047-54CB-420D-B764-6BF95BDEE48A}"/>
              </a:ext>
            </a:extLst>
          </p:cNvPr>
          <p:cNvSpPr txBox="1"/>
          <p:nvPr/>
        </p:nvSpPr>
        <p:spPr>
          <a:xfrm>
            <a:off x="859929" y="2866118"/>
            <a:ext cx="1841440" cy="338554"/>
          </a:xfrm>
          <a:prstGeom prst="rect">
            <a:avLst/>
          </a:prstGeom>
          <a:noFill/>
        </p:spPr>
        <p:txBody>
          <a:bodyPr wrap="square" rtlCol="0">
            <a:spAutoFit/>
          </a:bodyPr>
          <a:lstStyle/>
          <a:p>
            <a:pPr algn="ctr"/>
            <a:r>
              <a:rPr lang="en-US" altLang="zh-TW" sz="1600" dirty="0">
                <a:highlight>
                  <a:srgbClr val="FFFF00"/>
                </a:highlight>
                <a:latin typeface="Arial" panose="020B0604020202020204" pitchFamily="34" charset="0"/>
                <a:ea typeface="標楷體" panose="03000509000000000000" pitchFamily="65" charset="-120"/>
                <a:cs typeface="Arial" panose="020B0604020202020204" pitchFamily="34" charset="0"/>
              </a:rPr>
              <a:t>(</a:t>
            </a:r>
            <a:r>
              <a:rPr lang="en-US" altLang="zh-TW" sz="1600" dirty="0" err="1">
                <a:highlight>
                  <a:srgbClr val="FFFF00"/>
                </a:highlight>
                <a:latin typeface="Arial" panose="020B0604020202020204" pitchFamily="34" charset="0"/>
                <a:ea typeface="標楷體" panose="03000509000000000000" pitchFamily="65" charset="-120"/>
                <a:cs typeface="Arial" panose="020B0604020202020204" pitchFamily="34" charset="0"/>
              </a:rPr>
              <a:t>BLock</a:t>
            </a:r>
            <a:r>
              <a:rPr lang="en-US" altLang="zh-TW" sz="1600" dirty="0">
                <a:highlight>
                  <a:srgbClr val="FFFF00"/>
                </a:highlight>
                <a:latin typeface="Arial" panose="020B0604020202020204" pitchFamily="34" charset="0"/>
                <a:ea typeface="標楷體" panose="03000509000000000000" pitchFamily="65" charset="-120"/>
                <a:cs typeface="Arial" panose="020B0604020202020204" pitchFamily="34" charset="0"/>
              </a:rPr>
              <a:t> Error Rate)</a:t>
            </a:r>
            <a:endParaRPr lang="zh-TW" altLang="en-US" sz="1600" dirty="0">
              <a:highlight>
                <a:srgbClr val="FFFF00"/>
              </a:highlight>
              <a:latin typeface="Arial" panose="020B0604020202020204" pitchFamily="34" charset="0"/>
              <a:ea typeface="標楷體" panose="03000509000000000000" pitchFamily="65" charset="-120"/>
              <a:cs typeface="Arial" panose="020B0604020202020204" pitchFamily="34" charset="0"/>
            </a:endParaRPr>
          </a:p>
        </p:txBody>
      </p:sp>
      <p:sp>
        <p:nvSpPr>
          <p:cNvPr id="37" name="文字方塊 36">
            <a:extLst>
              <a:ext uri="{FF2B5EF4-FFF2-40B4-BE49-F238E27FC236}">
                <a16:creationId xmlns:a16="http://schemas.microsoft.com/office/drawing/2014/main" id="{6949EAA6-39FD-4BFA-A451-03E45AC9BFBF}"/>
              </a:ext>
            </a:extLst>
          </p:cNvPr>
          <p:cNvSpPr txBox="1"/>
          <p:nvPr/>
        </p:nvSpPr>
        <p:spPr>
          <a:xfrm>
            <a:off x="2125770" y="1381786"/>
            <a:ext cx="1564256"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Data: 18 bits</a:t>
            </a:r>
            <a:endParaRPr lang="zh-TW" altLang="en-US" sz="2800" dirty="0"/>
          </a:p>
        </p:txBody>
      </p:sp>
      <p:sp>
        <p:nvSpPr>
          <p:cNvPr id="39" name="文字方塊 38">
            <a:extLst>
              <a:ext uri="{FF2B5EF4-FFF2-40B4-BE49-F238E27FC236}">
                <a16:creationId xmlns:a16="http://schemas.microsoft.com/office/drawing/2014/main" id="{32732775-B52C-46F4-A5D1-708A0403CAAD}"/>
              </a:ext>
            </a:extLst>
          </p:cNvPr>
          <p:cNvSpPr txBox="1"/>
          <p:nvPr/>
        </p:nvSpPr>
        <p:spPr>
          <a:xfrm>
            <a:off x="4572400" y="5253100"/>
            <a:ext cx="667568" cy="338554"/>
          </a:xfrm>
          <a:prstGeom prst="rect">
            <a:avLst/>
          </a:prstGeom>
          <a:noFill/>
        </p:spPr>
        <p:txBody>
          <a:bodyPr wrap="square" rtlCol="0">
            <a:spAutoFit/>
          </a:bodyPr>
          <a:lstStyle/>
          <a:p>
            <a:r>
              <a:rPr lang="en-US" altLang="zh-TW" sz="1600" dirty="0">
                <a:highlight>
                  <a:srgbClr val="FFFF00"/>
                </a:highlight>
                <a:latin typeface="Arial" panose="020B0604020202020204" pitchFamily="34" charset="0"/>
                <a:ea typeface="標楷體" panose="03000509000000000000" pitchFamily="65" charset="-120"/>
                <a:cs typeface="Arial" panose="020B0604020202020204" pitchFamily="34" charset="0"/>
              </a:rPr>
              <a:t>SNR</a:t>
            </a:r>
            <a:endParaRPr lang="zh-TW" altLang="en-US" sz="1600" dirty="0">
              <a:highlight>
                <a:srgbClr val="FFFF00"/>
              </a:highlight>
              <a:latin typeface="Arial" panose="020B0604020202020204" pitchFamily="34" charset="0"/>
              <a:ea typeface="標楷體" panose="03000509000000000000" pitchFamily="65" charset="-120"/>
              <a:cs typeface="Arial" panose="020B0604020202020204" pitchFamily="34" charset="0"/>
            </a:endParaRPr>
          </a:p>
        </p:txBody>
      </p:sp>
      <p:pic>
        <p:nvPicPr>
          <p:cNvPr id="40" name="圖片 39">
            <a:extLst>
              <a:ext uri="{FF2B5EF4-FFF2-40B4-BE49-F238E27FC236}">
                <a16:creationId xmlns:a16="http://schemas.microsoft.com/office/drawing/2014/main" id="{D6F945E6-D55C-499C-A128-28AFDF1D297D}"/>
              </a:ext>
            </a:extLst>
          </p:cNvPr>
          <p:cNvPicPr>
            <a:picLocks noChangeAspect="1"/>
          </p:cNvPicPr>
          <p:nvPr/>
        </p:nvPicPr>
        <p:blipFill rotWithShape="1">
          <a:blip r:embed="rId5">
            <a:extLst>
              <a:ext uri="{28A0092B-C50C-407E-A947-70E740481C1C}">
                <a14:useLocalDpi xmlns:a14="http://schemas.microsoft.com/office/drawing/2010/main" val="0"/>
              </a:ext>
            </a:extLst>
          </a:blip>
          <a:srcRect l="870" t="6035" r="9214" b="1463"/>
          <a:stretch/>
        </p:blipFill>
        <p:spPr>
          <a:xfrm>
            <a:off x="6580917" y="1746185"/>
            <a:ext cx="4873865" cy="3760609"/>
          </a:xfrm>
          <a:prstGeom prst="rect">
            <a:avLst/>
          </a:prstGeom>
        </p:spPr>
      </p:pic>
      <p:sp>
        <p:nvSpPr>
          <p:cNvPr id="41" name="文字方塊 40">
            <a:extLst>
              <a:ext uri="{FF2B5EF4-FFF2-40B4-BE49-F238E27FC236}">
                <a16:creationId xmlns:a16="http://schemas.microsoft.com/office/drawing/2014/main" id="{44A1DE6B-73F0-428A-8DB2-192A41D3D363}"/>
              </a:ext>
            </a:extLst>
          </p:cNvPr>
          <p:cNvSpPr txBox="1"/>
          <p:nvPr/>
        </p:nvSpPr>
        <p:spPr>
          <a:xfrm>
            <a:off x="7098731" y="1419521"/>
            <a:ext cx="1564256"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Data: 26 bits</a:t>
            </a:r>
            <a:endParaRPr lang="zh-TW" altLang="en-US" sz="2800" dirty="0"/>
          </a:p>
        </p:txBody>
      </p:sp>
      <p:sp>
        <p:nvSpPr>
          <p:cNvPr id="2" name="文字方塊 1">
            <a:extLst>
              <a:ext uri="{FF2B5EF4-FFF2-40B4-BE49-F238E27FC236}">
                <a16:creationId xmlns:a16="http://schemas.microsoft.com/office/drawing/2014/main" id="{35668FF8-CB77-487A-9D24-7647AD658F84}"/>
              </a:ext>
            </a:extLst>
          </p:cNvPr>
          <p:cNvSpPr txBox="1"/>
          <p:nvPr/>
        </p:nvSpPr>
        <p:spPr>
          <a:xfrm>
            <a:off x="2191966" y="5734525"/>
            <a:ext cx="8918824"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TW" dirty="0">
                <a:latin typeface="Arial" panose="020B0604020202020204" pitchFamily="34" charset="0"/>
                <a:cs typeface="Arial" panose="020B0604020202020204" pitchFamily="34" charset="0"/>
              </a:rPr>
              <a:t>Due to the larger </a:t>
            </a:r>
            <a:r>
              <a:rPr lang="en-US" altLang="zh-TW" b="1" i="1" dirty="0">
                <a:latin typeface="Arial" panose="020B0604020202020204" pitchFamily="34" charset="0"/>
                <a:cs typeface="Arial" panose="020B0604020202020204" pitchFamily="34" charset="0"/>
              </a:rPr>
              <a:t>A</a:t>
            </a:r>
            <a:r>
              <a:rPr lang="en-US" altLang="zh-TW" dirty="0">
                <a:latin typeface="Arial" panose="020B0604020202020204" pitchFamily="34" charset="0"/>
                <a:cs typeface="Arial" panose="020B0604020202020204" pitchFamily="34" charset="0"/>
              </a:rPr>
              <a:t> value in DEC, the number of bits after encoding (*A) increases, leading to </a:t>
            </a:r>
            <a:r>
              <a:rPr lang="en-US" altLang="zh-TW" dirty="0">
                <a:highlight>
                  <a:srgbClr val="00FFFF"/>
                </a:highlight>
                <a:latin typeface="Arial" panose="020B0604020202020204" pitchFamily="34" charset="0"/>
                <a:cs typeface="Arial" panose="020B0604020202020204" pitchFamily="34" charset="0"/>
              </a:rPr>
              <a:t>error propagation</a:t>
            </a:r>
            <a:r>
              <a:rPr lang="en-US" altLang="zh-TW" dirty="0">
                <a:latin typeface="Arial" panose="020B0604020202020204" pitchFamily="34" charset="0"/>
                <a:cs typeface="Arial" panose="020B0604020202020204" pitchFamily="34" charset="0"/>
              </a:rPr>
              <a:t> during channel transmission.</a:t>
            </a:r>
            <a:r>
              <a:rPr lang="en-US" altLang="zh-TW" dirty="0"/>
              <a:t> </a:t>
            </a:r>
            <a:r>
              <a:rPr lang="en-US" altLang="zh-TW" dirty="0">
                <a:latin typeface="Arial" panose="020B0604020202020204" pitchFamily="34" charset="0"/>
                <a:cs typeface="Arial" panose="020B0604020202020204" pitchFamily="34" charset="0"/>
              </a:rPr>
              <a:t>As a result, the error correction performance of DEC and SEC in the channel shows little difference.</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51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Results(3/11)</a:t>
            </a: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D90CF9-645F-44FA-8A5E-D44F2A228A4E}"/>
                  </a:ext>
                </a:extLst>
              </p:cNvPr>
              <p:cNvSpPr txBox="1"/>
              <p:nvPr/>
            </p:nvSpPr>
            <p:spPr>
              <a:xfrm>
                <a:off x="1884722" y="1812529"/>
                <a:ext cx="10069391" cy="1503425"/>
              </a:xfrm>
              <a:prstGeom prst="rect">
                <a:avLst/>
              </a:prstGeom>
              <a:noFill/>
            </p:spPr>
            <p:txBody>
              <a:bodyPr wrap="square" rtlCol="0">
                <a:spAutoFit/>
              </a:bodyPr>
              <a:lstStyle/>
              <a:p>
                <a:pPr marL="342900" indent="-342900">
                  <a:buFont typeface="Wingdings" panose="05000000000000000000" pitchFamily="2" charset="2"/>
                  <a:buChar char="Ø"/>
                </a:pPr>
                <a:r>
                  <a:rPr lang="en-US" altLang="zh-TW" dirty="0">
                    <a:latin typeface="Arial" panose="020B0604020202020204" pitchFamily="34" charset="0"/>
                    <a:cs typeface="Arial" panose="020B0604020202020204" pitchFamily="34" charset="0"/>
                  </a:rPr>
                  <a:t>Let the carry propagation delay from the </a:t>
                </a:r>
                <a:r>
                  <a:rPr lang="en-US" altLang="zh-TW" dirty="0" err="1">
                    <a:latin typeface="Arial" panose="020B0604020202020204" pitchFamily="34" charset="0"/>
                    <a:cs typeface="Arial" panose="020B0604020202020204" pitchFamily="34" charset="0"/>
                  </a:rPr>
                  <a:t>i-th</a:t>
                </a:r>
                <a:r>
                  <a:rPr lang="en-US" altLang="zh-TW" dirty="0">
                    <a:latin typeface="Arial" panose="020B0604020202020204" pitchFamily="34" charset="0"/>
                    <a:cs typeface="Arial" panose="020B0604020202020204" pitchFamily="34" charset="0"/>
                  </a:rPr>
                  <a:t> bit to the (i+1)-</a:t>
                </a:r>
                <a:r>
                  <a:rPr lang="en-US" altLang="zh-TW" dirty="0" err="1">
                    <a:latin typeface="Arial" panose="020B0604020202020204" pitchFamily="34" charset="0"/>
                    <a:cs typeface="Arial" panose="020B0604020202020204" pitchFamily="34" charset="0"/>
                  </a:rPr>
                  <a:t>th</a:t>
                </a:r>
                <a:r>
                  <a:rPr lang="en-US" altLang="zh-TW" dirty="0">
                    <a:latin typeface="Arial" panose="020B0604020202020204" pitchFamily="34" charset="0"/>
                    <a:cs typeface="Arial" panose="020B0604020202020204" pitchFamily="34" charset="0"/>
                  </a:rPr>
                  <a:t> bit be u</a:t>
                </a:r>
                <a:r>
                  <a:rPr lang="en-US" altLang="zh-TW" baseline="-25000" dirty="0">
                    <a:latin typeface="Arial" panose="020B0604020202020204" pitchFamily="34" charset="0"/>
                    <a:cs typeface="Arial" panose="020B0604020202020204" pitchFamily="34" charset="0"/>
                  </a:rPr>
                  <a:t>1</a:t>
                </a:r>
                <a:r>
                  <a:rPr lang="en-US" altLang="zh-TW" dirty="0">
                    <a:latin typeface="Arial" panose="020B0604020202020204" pitchFamily="34" charset="0"/>
                    <a:cs typeface="Arial" panose="020B0604020202020204" pitchFamily="34" charset="0"/>
                  </a:rPr>
                  <a:t>​, which follows a normal distribution </a:t>
                </a:r>
                <a:r>
                  <a:rPr lang="en-US" altLang="zh-TW" dirty="0">
                    <a:solidFill>
                      <a:srgbClr val="00B0F0"/>
                    </a:solidFill>
                    <a:latin typeface="Arial" panose="020B0604020202020204" pitchFamily="34" charset="0"/>
                    <a:ea typeface="標楷體" panose="03000509000000000000" pitchFamily="65" charset="-120"/>
                    <a:cs typeface="Arial" panose="020B0604020202020204" pitchFamily="34" charset="0"/>
                  </a:rPr>
                  <a:t>N(u</a:t>
                </a:r>
                <a:r>
                  <a:rPr lang="en-US" altLang="zh-TW" baseline="-25000" dirty="0">
                    <a:solidFill>
                      <a:srgbClr val="00B0F0"/>
                    </a:solidFill>
                    <a:latin typeface="Arial" panose="020B0604020202020204" pitchFamily="34" charset="0"/>
                    <a:ea typeface="標楷體" panose="03000509000000000000" pitchFamily="65" charset="-120"/>
                    <a:cs typeface="Arial" panose="020B0604020202020204" pitchFamily="34" charset="0"/>
                  </a:rPr>
                  <a:t>1</a:t>
                </a:r>
                <a:r>
                  <a:rPr lang="en-US" altLang="zh-TW" dirty="0">
                    <a:solidFill>
                      <a:srgbClr val="00B0F0"/>
                    </a:solidFill>
                    <a:latin typeface="Arial" panose="020B0604020202020204" pitchFamily="34" charset="0"/>
                    <a:ea typeface="標楷體" panose="03000509000000000000" pitchFamily="65" charset="-120"/>
                    <a:cs typeface="Arial" panose="020B0604020202020204" pitchFamily="34" charset="0"/>
                  </a:rPr>
                  <a:t>,</a:t>
                </a:r>
                <a14:m>
                  <m:oMath xmlns:m="http://schemas.openxmlformats.org/officeDocument/2006/math">
                    <m:r>
                      <a:rPr lang="zh-TW" altLang="en-US" i="1" smtClean="0">
                        <a:solidFill>
                          <a:srgbClr val="00B0F0"/>
                        </a:solidFill>
                        <a:latin typeface="Cambria Math" panose="02040503050406030204" pitchFamily="18" charset="0"/>
                        <a:ea typeface="標楷體" panose="03000509000000000000" pitchFamily="65" charset="-120"/>
                        <a:cs typeface="Arial" panose="020B0604020202020204" pitchFamily="34" charset="0"/>
                      </a:rPr>
                      <m:t>𝜎</m:t>
                    </m:r>
                    <m:r>
                      <a:rPr lang="en-US" altLang="zh-TW" b="0" i="1" baseline="-25000" smtClean="0">
                        <a:solidFill>
                          <a:srgbClr val="00B0F0"/>
                        </a:solidFill>
                        <a:latin typeface="Cambria Math" panose="02040503050406030204" pitchFamily="18" charset="0"/>
                        <a:ea typeface="標楷體" panose="03000509000000000000" pitchFamily="65" charset="-120"/>
                        <a:cs typeface="Arial" panose="020B0604020202020204" pitchFamily="34" charset="0"/>
                      </a:rPr>
                      <m:t>1</m:t>
                    </m:r>
                  </m:oMath>
                </a14:m>
                <a:r>
                  <a:rPr lang="en-US" altLang="zh-TW" dirty="0">
                    <a:solidFill>
                      <a:srgbClr val="00B0F0"/>
                    </a:solidFill>
                    <a:latin typeface="Arial" panose="020B0604020202020204" pitchFamily="34" charset="0"/>
                    <a:ea typeface="標楷體" panose="03000509000000000000" pitchFamily="65" charset="-120"/>
                    <a:cs typeface="Arial" panose="020B0604020202020204" pitchFamily="34" charset="0"/>
                  </a:rPr>
                  <a:t>).</a:t>
                </a:r>
                <a:endParaRPr lang="en-US" altLang="zh-TW" dirty="0">
                  <a:latin typeface="Arial" panose="020B0604020202020204" pitchFamily="34" charset="0"/>
                  <a:ea typeface="標楷體" panose="03000509000000000000" pitchFamily="65" charset="-120"/>
                  <a:cs typeface="Arial" panose="020B0604020202020204" pitchFamily="34" charset="0"/>
                </a:endParaRPr>
              </a:p>
              <a:p>
                <a:r>
                  <a:rPr lang="en-US" altLang="zh-TW" dirty="0">
                    <a:latin typeface="Arial" panose="020B0604020202020204" pitchFamily="34" charset="0"/>
                    <a:ea typeface="標楷體" panose="03000509000000000000" pitchFamily="65" charset="-120"/>
                    <a:cs typeface="Arial" panose="020B0604020202020204" pitchFamily="34" charset="0"/>
                  </a:rPr>
                  <a:t>      </a:t>
                </a:r>
                <a:r>
                  <a:rPr lang="en-US" altLang="zh-TW" dirty="0">
                    <a:latin typeface="Arial" panose="020B0604020202020204" pitchFamily="34" charset="0"/>
                    <a:cs typeface="Arial" panose="020B0604020202020204" pitchFamily="34" charset="0"/>
                  </a:rPr>
                  <a:t>Thus, the cumulative delay caused by the carries from bit 0 to bit (n−1) at</a:t>
                </a:r>
                <a:r>
                  <a:rPr lang="zh-TW" altLang="en-US"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rPr>
                  <a:t>the (n−1)-th MSB is</a:t>
                </a:r>
              </a:p>
              <a:p>
                <a:r>
                  <a:rPr lang="en-US" altLang="zh-TW" dirty="0">
                    <a:latin typeface="Arial" panose="020B0604020202020204" pitchFamily="34" charset="0"/>
                    <a:cs typeface="Arial" panose="020B0604020202020204" pitchFamily="34" charset="0"/>
                  </a:rPr>
                  <a:t>      denoted as u</a:t>
                </a:r>
                <a:r>
                  <a:rPr lang="en-US" altLang="zh-TW" baseline="-25000" dirty="0">
                    <a:latin typeface="Arial" panose="020B0604020202020204" pitchFamily="34" charset="0"/>
                    <a:cs typeface="Arial" panose="020B0604020202020204" pitchFamily="34" charset="0"/>
                  </a:rPr>
                  <a:t>n</a:t>
                </a:r>
                <a:r>
                  <a:rPr lang="en-US" altLang="zh-TW" dirty="0">
                    <a:latin typeface="Arial" panose="020B0604020202020204" pitchFamily="34" charset="0"/>
                    <a:cs typeface="Arial" panose="020B0604020202020204" pitchFamily="34" charset="0"/>
                  </a:rPr>
                  <a:t>, which follows a normal </a:t>
                </a:r>
                <a:r>
                  <a:rPr lang="en-US" altLang="zh-TW" dirty="0">
                    <a:solidFill>
                      <a:srgbClr val="CB0BBD"/>
                    </a:solidFill>
                    <a:latin typeface="Arial" panose="020B0604020202020204" pitchFamily="34" charset="0"/>
                    <a:ea typeface="標楷體" panose="03000509000000000000" pitchFamily="65" charset="-120"/>
                    <a:cs typeface="Arial" panose="020B0604020202020204" pitchFamily="34" charset="0"/>
                  </a:rPr>
                  <a:t>N(u</a:t>
                </a:r>
                <a:r>
                  <a:rPr lang="en-US" altLang="zh-TW" baseline="-25000" dirty="0">
                    <a:solidFill>
                      <a:srgbClr val="CB0BBD"/>
                    </a:solidFill>
                    <a:latin typeface="Arial" panose="020B0604020202020204" pitchFamily="34" charset="0"/>
                    <a:ea typeface="標楷體" panose="03000509000000000000" pitchFamily="65" charset="-120"/>
                    <a:cs typeface="Arial" panose="020B0604020202020204" pitchFamily="34" charset="0"/>
                  </a:rPr>
                  <a:t>n</a:t>
                </a:r>
                <a:r>
                  <a:rPr lang="en-US" altLang="zh-TW" dirty="0">
                    <a:solidFill>
                      <a:srgbClr val="CB0BBD"/>
                    </a:solidFill>
                    <a:latin typeface="Arial" panose="020B0604020202020204" pitchFamily="34" charset="0"/>
                    <a:ea typeface="標楷體" panose="03000509000000000000" pitchFamily="65" charset="-120"/>
                    <a:cs typeface="Arial" panose="020B0604020202020204" pitchFamily="34" charset="0"/>
                  </a:rPr>
                  <a:t>,</a:t>
                </a:r>
                <a14:m>
                  <m:oMath xmlns:m="http://schemas.openxmlformats.org/officeDocument/2006/math">
                    <m:r>
                      <a:rPr lang="zh-TW" altLang="en-US" i="1" smtClean="0">
                        <a:solidFill>
                          <a:srgbClr val="CB0BBD"/>
                        </a:solidFill>
                        <a:latin typeface="Cambria Math" panose="02040503050406030204" pitchFamily="18" charset="0"/>
                        <a:ea typeface="標楷體" panose="03000509000000000000" pitchFamily="65" charset="-120"/>
                        <a:cs typeface="Arial" panose="020B0604020202020204" pitchFamily="34" charset="0"/>
                      </a:rPr>
                      <m:t>𝜎</m:t>
                    </m:r>
                    <m:r>
                      <a:rPr lang="en-US" altLang="zh-TW" b="0" i="1" baseline="-25000" smtClean="0">
                        <a:solidFill>
                          <a:srgbClr val="CB0BBD"/>
                        </a:solidFill>
                        <a:latin typeface="Cambria Math" panose="02040503050406030204" pitchFamily="18" charset="0"/>
                        <a:ea typeface="標楷體" panose="03000509000000000000" pitchFamily="65" charset="-120"/>
                        <a:cs typeface="Arial" panose="020B0604020202020204" pitchFamily="34" charset="0"/>
                      </a:rPr>
                      <m:t>𝑛</m:t>
                    </m:r>
                  </m:oMath>
                </a14:m>
                <a:r>
                  <a:rPr lang="en-US" altLang="zh-TW" dirty="0">
                    <a:solidFill>
                      <a:srgbClr val="CB0BBD"/>
                    </a:solidFill>
                    <a:latin typeface="Arial" panose="020B0604020202020204" pitchFamily="34" charset="0"/>
                    <a:ea typeface="標楷體" panose="03000509000000000000" pitchFamily="65" charset="-120"/>
                    <a:cs typeface="Arial" panose="020B0604020202020204" pitchFamily="34" charset="0"/>
                  </a:rPr>
                  <a:t>).</a:t>
                </a:r>
                <a:r>
                  <a:rPr lang="en-US" altLang="zh-TW" dirty="0">
                    <a:latin typeface="Arial" panose="020B0604020202020204" pitchFamily="34" charset="0"/>
                    <a:ea typeface="標楷體" panose="03000509000000000000" pitchFamily="65" charset="-120"/>
                    <a:cs typeface="Arial" panose="020B0604020202020204" pitchFamily="34" charset="0"/>
                  </a:rPr>
                  <a:t>		</a:t>
                </a:r>
                <a:r>
                  <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rPr>
                  <a:t>u</a:t>
                </a:r>
                <a:r>
                  <a:rPr lang="en-US" altLang="zh-TW"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n</a:t>
                </a:r>
                <a:r>
                  <a:rPr lang="zh-TW" altLang="en-US"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 </a:t>
                </a:r>
                <a:r>
                  <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rPr>
                  <a:t>=</a:t>
                </a:r>
                <a:r>
                  <a:rPr lang="zh-TW" altLang="en-US" dirty="0">
                    <a:solidFill>
                      <a:srgbClr val="FF0000"/>
                    </a:solidFill>
                    <a:latin typeface="Arial" panose="020B0604020202020204" pitchFamily="34" charset="0"/>
                    <a:ea typeface="標楷體" panose="03000509000000000000" pitchFamily="65" charset="-120"/>
                    <a:cs typeface="Arial" panose="020B0604020202020204" pitchFamily="34" charset="0"/>
                  </a:rPr>
                  <a:t> </a:t>
                </a:r>
                <a:r>
                  <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rPr>
                  <a:t>(n-1)*u</a:t>
                </a:r>
                <a:r>
                  <a:rPr lang="en-US" altLang="zh-TW"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1 </a:t>
                </a:r>
                <a:r>
                  <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rPr>
                  <a:t>, </a:t>
                </a:r>
                <a14:m>
                  <m:oMath xmlns:m="http://schemas.openxmlformats.org/officeDocument/2006/math">
                    <m:r>
                      <a:rPr lang="zh-TW" altLang="en-US" i="1">
                        <a:solidFill>
                          <a:srgbClr val="FF0000"/>
                        </a:solidFill>
                        <a:latin typeface="Cambria Math" panose="02040503050406030204" pitchFamily="18" charset="0"/>
                        <a:ea typeface="標楷體" panose="03000509000000000000" pitchFamily="65" charset="-120"/>
                        <a:cs typeface="Arial" panose="020B0604020202020204" pitchFamily="34" charset="0"/>
                      </a:rPr>
                      <m:t>𝜎</m:t>
                    </m:r>
                    <m:r>
                      <a:rPr lang="en-US" altLang="zh-TW" i="1" baseline="-25000">
                        <a:solidFill>
                          <a:srgbClr val="FF0000"/>
                        </a:solidFill>
                        <a:latin typeface="Cambria Math" panose="02040503050406030204" pitchFamily="18" charset="0"/>
                        <a:ea typeface="標楷體" panose="03000509000000000000" pitchFamily="65" charset="-120"/>
                        <a:cs typeface="Arial" panose="020B0604020202020204" pitchFamily="34" charset="0"/>
                      </a:rPr>
                      <m:t>𝑛</m:t>
                    </m:r>
                  </m:oMath>
                </a14:m>
                <a:r>
                  <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rPr>
                  <a:t>= </a:t>
                </a:r>
                <a14:m>
                  <m:oMath xmlns:m="http://schemas.openxmlformats.org/officeDocument/2006/math">
                    <m:rad>
                      <m:radPr>
                        <m:degHide m:val="on"/>
                        <m:ctrlPr>
                          <a:rPr lang="en-US" altLang="zh-TW"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radPr>
                      <m:deg/>
                      <m:e>
                        <m:r>
                          <a:rPr lang="en-US" altLang="zh-TW"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𝑛</m:t>
                        </m:r>
                        <m:r>
                          <a:rPr lang="en-US" altLang="zh-TW" i="1">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altLang="zh-TW"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1</m:t>
                        </m:r>
                      </m:e>
                    </m:rad>
                    <m:r>
                      <a:rPr lang="en-US" altLang="zh-TW"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zh-TW" altLang="en-US" i="1">
                        <a:solidFill>
                          <a:srgbClr val="FF0000"/>
                        </a:solidFill>
                        <a:latin typeface="Cambria Math" panose="02040503050406030204" pitchFamily="18" charset="0"/>
                        <a:ea typeface="標楷體" panose="03000509000000000000" pitchFamily="65" charset="-120"/>
                        <a:cs typeface="Arial" panose="020B0604020202020204" pitchFamily="34" charset="0"/>
                      </a:rPr>
                      <m:t>𝜎</m:t>
                    </m:r>
                    <m:r>
                      <a:rPr lang="en-US" altLang="zh-TW" i="1" baseline="-25000">
                        <a:solidFill>
                          <a:srgbClr val="FF0000"/>
                        </a:solidFill>
                        <a:latin typeface="Cambria Math" panose="02040503050406030204" pitchFamily="18" charset="0"/>
                        <a:ea typeface="標楷體" panose="03000509000000000000" pitchFamily="65" charset="-120"/>
                        <a:cs typeface="Arial" panose="020B0604020202020204" pitchFamily="34" charset="0"/>
                      </a:rPr>
                      <m:t>1</m:t>
                    </m:r>
                  </m:oMath>
                </a14:m>
                <a:r>
                  <a:rPr lang="zh-TW" altLang="en-US" dirty="0">
                    <a:solidFill>
                      <a:srgbClr val="FF0000"/>
                    </a:solidFill>
                    <a:latin typeface="Arial" panose="020B0604020202020204" pitchFamily="34" charset="0"/>
                    <a:ea typeface="標楷體" panose="03000509000000000000" pitchFamily="65" charset="-120"/>
                    <a:cs typeface="Arial" panose="020B0604020202020204" pitchFamily="34" charset="0"/>
                  </a:rPr>
                  <a:t> </a:t>
                </a:r>
                <a:endParaRPr lang="en-US" altLang="zh-TW" dirty="0">
                  <a:solidFill>
                    <a:srgbClr val="FF0000"/>
                  </a:solidFill>
                  <a:latin typeface="Arial" panose="020B0604020202020204" pitchFamily="34" charset="0"/>
                  <a:ea typeface="標楷體" panose="03000509000000000000" pitchFamily="65" charset="-120"/>
                  <a:cs typeface="Arial" panose="020B0604020202020204" pitchFamily="34" charset="0"/>
                </a:endParaRPr>
              </a:p>
              <a:p>
                <a:pPr marL="342900" indent="-342900">
                  <a:buFont typeface="Wingdings" panose="05000000000000000000" pitchFamily="2" charset="2"/>
                  <a:buChar char="Ø"/>
                </a:pPr>
                <a:r>
                  <a:rPr lang="en-US" altLang="zh-TW" dirty="0">
                    <a:latin typeface="Arial" panose="020B0604020202020204" pitchFamily="34" charset="0"/>
                    <a:ea typeface="標楷體" panose="03000509000000000000" pitchFamily="65" charset="-120"/>
                    <a:cs typeface="Arial" panose="020B0604020202020204" pitchFamily="34" charset="0"/>
                  </a:rPr>
                  <a:t>Assume</a:t>
                </a:r>
                <a:r>
                  <a:rPr lang="zh-TW" altLang="en-US" dirty="0">
                    <a:latin typeface="Arial" panose="020B0604020202020204" pitchFamily="34" charset="0"/>
                    <a:ea typeface="標楷體" panose="03000509000000000000" pitchFamily="65" charset="-120"/>
                    <a:cs typeface="Arial" panose="020B0604020202020204" pitchFamily="34" charset="0"/>
                  </a:rPr>
                  <a:t> </a:t>
                </a:r>
                <a:r>
                  <a:rPr lang="en-US" altLang="zh-TW" dirty="0">
                    <a:latin typeface="Arial" panose="020B0604020202020204" pitchFamily="34" charset="0"/>
                    <a:ea typeface="標楷體" panose="03000509000000000000" pitchFamily="65" charset="-120"/>
                    <a:cs typeface="Arial" panose="020B0604020202020204" pitchFamily="34" charset="0"/>
                  </a:rPr>
                  <a:t>delay &gt; t</a:t>
                </a:r>
                <a:r>
                  <a:rPr lang="en-US" altLang="zh-TW" baseline="-25000" dirty="0">
                    <a:latin typeface="Arial" panose="020B0604020202020204" pitchFamily="34" charset="0"/>
                    <a:ea typeface="標楷體" panose="03000509000000000000" pitchFamily="65" charset="-120"/>
                    <a:cs typeface="Arial" panose="020B0604020202020204" pitchFamily="34" charset="0"/>
                  </a:rPr>
                  <a:t>d</a:t>
                </a:r>
                <a:r>
                  <a:rPr lang="en-US" altLang="zh-TW" dirty="0">
                    <a:latin typeface="Arial" panose="020B0604020202020204" pitchFamily="34" charset="0"/>
                    <a:ea typeface="標楷體" panose="03000509000000000000" pitchFamily="65" charset="-120"/>
                    <a:cs typeface="Arial" panose="020B0604020202020204" pitchFamily="34" charset="0"/>
                  </a:rPr>
                  <a:t> </a:t>
                </a:r>
                <a:r>
                  <a:rPr lang="en-US" altLang="zh-TW" dirty="0">
                    <a:latin typeface="Arial" panose="020B0604020202020204" pitchFamily="34" charset="0"/>
                    <a:cs typeface="Arial" panose="020B0604020202020204" pitchFamily="34" charset="0"/>
                  </a:rPr>
                  <a:t>Error would occurs</a:t>
                </a:r>
                <a:endParaRPr lang="en-US" altLang="zh-TW" dirty="0">
                  <a:latin typeface="Arial" panose="020B0604020202020204" pitchFamily="34" charset="0"/>
                  <a:ea typeface="標楷體" panose="03000509000000000000" pitchFamily="65" charset="-120"/>
                  <a:cs typeface="Arial" panose="020B0604020202020204" pitchFamily="34" charset="0"/>
                </a:endParaRPr>
              </a:p>
            </p:txBody>
          </p:sp>
        </mc:Choice>
        <mc:Fallback xmlns="">
          <p:sp>
            <p:nvSpPr>
              <p:cNvPr id="9" name="文字方塊 8">
                <a:extLst>
                  <a:ext uri="{FF2B5EF4-FFF2-40B4-BE49-F238E27FC236}">
                    <a16:creationId xmlns:a16="http://schemas.microsoft.com/office/drawing/2014/main" id="{5BD90CF9-645F-44FA-8A5E-D44F2A228A4E}"/>
                  </a:ext>
                </a:extLst>
              </p:cNvPr>
              <p:cNvSpPr txBox="1">
                <a:spLocks noRot="1" noChangeAspect="1" noMove="1" noResize="1" noEditPoints="1" noAdjustHandles="1" noChangeArrowheads="1" noChangeShapeType="1" noTextEdit="1"/>
              </p:cNvSpPr>
              <p:nvPr/>
            </p:nvSpPr>
            <p:spPr>
              <a:xfrm>
                <a:off x="1884722" y="1812529"/>
                <a:ext cx="10069391" cy="1503425"/>
              </a:xfrm>
              <a:prstGeom prst="rect">
                <a:avLst/>
              </a:prstGeom>
              <a:blipFill>
                <a:blip r:embed="rId4"/>
                <a:stretch>
                  <a:fillRect l="-363" t="-2024" r="-605" b="-5668"/>
                </a:stretch>
              </a:blipFill>
            </p:spPr>
            <p:txBody>
              <a:bodyPr/>
              <a:lstStyle/>
              <a:p>
                <a:r>
                  <a:rPr lang="zh-TW" altLang="en-US">
                    <a:noFill/>
                  </a:rPr>
                  <a:t> </a:t>
                </a:r>
              </a:p>
            </p:txBody>
          </p:sp>
        </mc:Fallback>
      </mc:AlternateContent>
      <p:grpSp>
        <p:nvGrpSpPr>
          <p:cNvPr id="11" name="群組 10">
            <a:extLst>
              <a:ext uri="{FF2B5EF4-FFF2-40B4-BE49-F238E27FC236}">
                <a16:creationId xmlns:a16="http://schemas.microsoft.com/office/drawing/2014/main" id="{F6AA5C07-CBF9-4677-8CF0-F1D8A55A9961}"/>
              </a:ext>
            </a:extLst>
          </p:cNvPr>
          <p:cNvGrpSpPr/>
          <p:nvPr/>
        </p:nvGrpSpPr>
        <p:grpSpPr>
          <a:xfrm>
            <a:off x="4942801" y="3371696"/>
            <a:ext cx="6841786" cy="3395608"/>
            <a:chOff x="3432187" y="2713798"/>
            <a:chExt cx="6217662" cy="3886039"/>
          </a:xfrm>
        </p:grpSpPr>
        <p:cxnSp>
          <p:nvCxnSpPr>
            <p:cNvPr id="15" name="直線單箭頭接點 14">
              <a:extLst>
                <a:ext uri="{FF2B5EF4-FFF2-40B4-BE49-F238E27FC236}">
                  <a16:creationId xmlns:a16="http://schemas.microsoft.com/office/drawing/2014/main" id="{6362A4A7-C118-4810-9477-7CF1B1F57D3F}"/>
                </a:ext>
              </a:extLst>
            </p:cNvPr>
            <p:cNvCxnSpPr>
              <a:cxnSpLocks/>
            </p:cNvCxnSpPr>
            <p:nvPr/>
          </p:nvCxnSpPr>
          <p:spPr>
            <a:xfrm>
              <a:off x="3801758" y="6211815"/>
              <a:ext cx="45914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51F0213B-FFEC-468B-85BD-BD65D9E2C3BF}"/>
                </a:ext>
              </a:extLst>
            </p:cNvPr>
            <p:cNvCxnSpPr>
              <a:cxnSpLocks/>
            </p:cNvCxnSpPr>
            <p:nvPr/>
          </p:nvCxnSpPr>
          <p:spPr>
            <a:xfrm flipH="1" flipV="1">
              <a:off x="4011619" y="2935158"/>
              <a:ext cx="19048" cy="3496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手繪多邊形: 圖案 16">
              <a:extLst>
                <a:ext uri="{FF2B5EF4-FFF2-40B4-BE49-F238E27FC236}">
                  <a16:creationId xmlns:a16="http://schemas.microsoft.com/office/drawing/2014/main" id="{7B3F10BC-A362-4AC4-A10F-3291B9C46565}"/>
                </a:ext>
              </a:extLst>
            </p:cNvPr>
            <p:cNvSpPr/>
            <p:nvPr/>
          </p:nvSpPr>
          <p:spPr>
            <a:xfrm>
              <a:off x="4015767" y="3079498"/>
              <a:ext cx="1591278" cy="3059322"/>
            </a:xfrm>
            <a:custGeom>
              <a:avLst/>
              <a:gdLst>
                <a:gd name="connsiteX0" fmla="*/ 0 w 1083013"/>
                <a:gd name="connsiteY0" fmla="*/ 879485 h 2721256"/>
                <a:gd name="connsiteX1" fmla="*/ 440987 w 1083013"/>
                <a:gd name="connsiteY1" fmla="*/ 88302 h 2721256"/>
                <a:gd name="connsiteX2" fmla="*/ 1083013 w 1083013"/>
                <a:gd name="connsiteY2" fmla="*/ 2721256 h 2721256"/>
                <a:gd name="connsiteX0" fmla="*/ 0 w 1083013"/>
                <a:gd name="connsiteY0" fmla="*/ 879485 h 2721256"/>
                <a:gd name="connsiteX1" fmla="*/ 440987 w 1083013"/>
                <a:gd name="connsiteY1" fmla="*/ 88302 h 2721256"/>
                <a:gd name="connsiteX2" fmla="*/ 1083013 w 1083013"/>
                <a:gd name="connsiteY2" fmla="*/ 2721256 h 2721256"/>
                <a:gd name="connsiteX0" fmla="*/ 0 w 1083013"/>
                <a:gd name="connsiteY0" fmla="*/ 879485 h 2721256"/>
                <a:gd name="connsiteX1" fmla="*/ 440987 w 1083013"/>
                <a:gd name="connsiteY1" fmla="*/ 88302 h 2721256"/>
                <a:gd name="connsiteX2" fmla="*/ 1083013 w 1083013"/>
                <a:gd name="connsiteY2" fmla="*/ 2721256 h 2721256"/>
                <a:gd name="connsiteX0" fmla="*/ 0 w 1250644"/>
                <a:gd name="connsiteY0" fmla="*/ 879485 h 2624935"/>
                <a:gd name="connsiteX1" fmla="*/ 440987 w 1250644"/>
                <a:gd name="connsiteY1" fmla="*/ 88302 h 2624935"/>
                <a:gd name="connsiteX2" fmla="*/ 1250644 w 1250644"/>
                <a:gd name="connsiteY2" fmla="*/ 2624935 h 2624935"/>
                <a:gd name="connsiteX0" fmla="*/ 0 w 1250644"/>
                <a:gd name="connsiteY0" fmla="*/ 879485 h 2624935"/>
                <a:gd name="connsiteX1" fmla="*/ 440987 w 1250644"/>
                <a:gd name="connsiteY1" fmla="*/ 88302 h 2624935"/>
                <a:gd name="connsiteX2" fmla="*/ 1250644 w 1250644"/>
                <a:gd name="connsiteY2" fmla="*/ 2624935 h 2624935"/>
              </a:gdLst>
              <a:ahLst/>
              <a:cxnLst>
                <a:cxn ang="0">
                  <a:pos x="connsiteX0" y="connsiteY0"/>
                </a:cxn>
                <a:cxn ang="0">
                  <a:pos x="connsiteX1" y="connsiteY1"/>
                </a:cxn>
                <a:cxn ang="0">
                  <a:pos x="connsiteX2" y="connsiteY2"/>
                </a:cxn>
              </a:cxnLst>
              <a:rect l="l" t="t" r="r" b="b"/>
              <a:pathLst>
                <a:path w="1250644" h="2624935">
                  <a:moveTo>
                    <a:pt x="0" y="879485"/>
                  </a:moveTo>
                  <a:cubicBezTo>
                    <a:pt x="130242" y="330412"/>
                    <a:pt x="260485" y="-218660"/>
                    <a:pt x="440987" y="88302"/>
                  </a:cubicBezTo>
                  <a:cubicBezTo>
                    <a:pt x="621489" y="395264"/>
                    <a:pt x="753189" y="2254203"/>
                    <a:pt x="1250644" y="262493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8" name="手繪多邊形: 圖案 17">
              <a:extLst>
                <a:ext uri="{FF2B5EF4-FFF2-40B4-BE49-F238E27FC236}">
                  <a16:creationId xmlns:a16="http://schemas.microsoft.com/office/drawing/2014/main" id="{6B369C0C-8B27-41BE-ACAE-541B9D00EF67}"/>
                </a:ext>
              </a:extLst>
            </p:cNvPr>
            <p:cNvSpPr/>
            <p:nvPr/>
          </p:nvSpPr>
          <p:spPr>
            <a:xfrm>
              <a:off x="4015767" y="3493725"/>
              <a:ext cx="2831643" cy="2626405"/>
            </a:xfrm>
            <a:custGeom>
              <a:avLst/>
              <a:gdLst>
                <a:gd name="connsiteX0" fmla="*/ 0 w 2522706"/>
                <a:gd name="connsiteY0" fmla="*/ 1138698 h 2584112"/>
                <a:gd name="connsiteX1" fmla="*/ 894945 w 2522706"/>
                <a:gd name="connsiteY1" fmla="*/ 42715 h 2584112"/>
                <a:gd name="connsiteX2" fmla="*/ 2016868 w 2522706"/>
                <a:gd name="connsiteY2" fmla="*/ 2448690 h 2584112"/>
                <a:gd name="connsiteX3" fmla="*/ 2522706 w 2522706"/>
                <a:gd name="connsiteY3" fmla="*/ 2280077 h 2584112"/>
                <a:gd name="connsiteX0" fmla="*/ 0 w 2127025"/>
                <a:gd name="connsiteY0" fmla="*/ 1138698 h 2614186"/>
                <a:gd name="connsiteX1" fmla="*/ 894945 w 2127025"/>
                <a:gd name="connsiteY1" fmla="*/ 42715 h 2614186"/>
                <a:gd name="connsiteX2" fmla="*/ 2016868 w 2127025"/>
                <a:gd name="connsiteY2" fmla="*/ 2448690 h 2614186"/>
                <a:gd name="connsiteX3" fmla="*/ 2042808 w 2127025"/>
                <a:gd name="connsiteY3" fmla="*/ 2422750 h 2614186"/>
                <a:gd name="connsiteX0" fmla="*/ 0 w 2124259"/>
                <a:gd name="connsiteY0" fmla="*/ 1138698 h 2617502"/>
                <a:gd name="connsiteX1" fmla="*/ 894945 w 2124259"/>
                <a:gd name="connsiteY1" fmla="*/ 42715 h 2617502"/>
                <a:gd name="connsiteX2" fmla="*/ 2016868 w 2124259"/>
                <a:gd name="connsiteY2" fmla="*/ 2448690 h 2617502"/>
                <a:gd name="connsiteX3" fmla="*/ 2030108 w 2124259"/>
                <a:gd name="connsiteY3" fmla="*/ 2435450 h 2617502"/>
                <a:gd name="connsiteX0" fmla="*/ 0 w 2301042"/>
                <a:gd name="connsiteY0" fmla="*/ 1138698 h 2633477"/>
                <a:gd name="connsiteX1" fmla="*/ 894945 w 2301042"/>
                <a:gd name="connsiteY1" fmla="*/ 42715 h 2633477"/>
                <a:gd name="connsiteX2" fmla="*/ 2016868 w 2301042"/>
                <a:gd name="connsiteY2" fmla="*/ 2448690 h 2633477"/>
                <a:gd name="connsiteX3" fmla="*/ 2301042 w 2301042"/>
                <a:gd name="connsiteY3" fmla="*/ 2490483 h 2633477"/>
                <a:gd name="connsiteX0" fmla="*/ 0 w 2313742"/>
                <a:gd name="connsiteY0" fmla="*/ 1138698 h 2630834"/>
                <a:gd name="connsiteX1" fmla="*/ 894945 w 2313742"/>
                <a:gd name="connsiteY1" fmla="*/ 42715 h 2630834"/>
                <a:gd name="connsiteX2" fmla="*/ 2016868 w 2313742"/>
                <a:gd name="connsiteY2" fmla="*/ 2448690 h 2630834"/>
                <a:gd name="connsiteX3" fmla="*/ 2313742 w 2313742"/>
                <a:gd name="connsiteY3" fmla="*/ 2482016 h 2630834"/>
                <a:gd name="connsiteX0" fmla="*/ 0 w 2313742"/>
                <a:gd name="connsiteY0" fmla="*/ 1138275 h 2624587"/>
                <a:gd name="connsiteX1" fmla="*/ 894945 w 2313742"/>
                <a:gd name="connsiteY1" fmla="*/ 42292 h 2624587"/>
                <a:gd name="connsiteX2" fmla="*/ 1957601 w 2313742"/>
                <a:gd name="connsiteY2" fmla="*/ 2439800 h 2624587"/>
                <a:gd name="connsiteX3" fmla="*/ 2313742 w 2313742"/>
                <a:gd name="connsiteY3" fmla="*/ 2481593 h 2624587"/>
                <a:gd name="connsiteX0" fmla="*/ 0 w 2313742"/>
                <a:gd name="connsiteY0" fmla="*/ 1138275 h 2624587"/>
                <a:gd name="connsiteX1" fmla="*/ 894945 w 2313742"/>
                <a:gd name="connsiteY1" fmla="*/ 42292 h 2624587"/>
                <a:gd name="connsiteX2" fmla="*/ 1957601 w 2313742"/>
                <a:gd name="connsiteY2" fmla="*/ 2439800 h 2624587"/>
                <a:gd name="connsiteX3" fmla="*/ 2313742 w 2313742"/>
                <a:gd name="connsiteY3" fmla="*/ 2481593 h 2624587"/>
                <a:gd name="connsiteX0" fmla="*/ 0 w 2313742"/>
                <a:gd name="connsiteY0" fmla="*/ 1138275 h 2565487"/>
                <a:gd name="connsiteX1" fmla="*/ 894945 w 2313742"/>
                <a:gd name="connsiteY1" fmla="*/ 42292 h 2565487"/>
                <a:gd name="connsiteX2" fmla="*/ 1957601 w 2313742"/>
                <a:gd name="connsiteY2" fmla="*/ 2439800 h 2565487"/>
                <a:gd name="connsiteX3" fmla="*/ 2313742 w 2313742"/>
                <a:gd name="connsiteY3" fmla="*/ 2481593 h 2565487"/>
                <a:gd name="connsiteX0" fmla="*/ 0 w 2068208"/>
                <a:gd name="connsiteY0" fmla="*/ 1138275 h 2596791"/>
                <a:gd name="connsiteX1" fmla="*/ 894945 w 2068208"/>
                <a:gd name="connsiteY1" fmla="*/ 42292 h 2596791"/>
                <a:gd name="connsiteX2" fmla="*/ 1957601 w 2068208"/>
                <a:gd name="connsiteY2" fmla="*/ 2439800 h 2596791"/>
                <a:gd name="connsiteX3" fmla="*/ 2068208 w 2068208"/>
                <a:gd name="connsiteY3" fmla="*/ 2553559 h 2596791"/>
                <a:gd name="connsiteX0" fmla="*/ 0 w 2068208"/>
                <a:gd name="connsiteY0" fmla="*/ 1141480 h 2635270"/>
                <a:gd name="connsiteX1" fmla="*/ 894945 w 2068208"/>
                <a:gd name="connsiteY1" fmla="*/ 45497 h 2635270"/>
                <a:gd name="connsiteX2" fmla="*/ 1911034 w 2068208"/>
                <a:gd name="connsiteY2" fmla="*/ 2506505 h 2635270"/>
                <a:gd name="connsiteX3" fmla="*/ 2068208 w 2068208"/>
                <a:gd name="connsiteY3" fmla="*/ 2556764 h 2635270"/>
                <a:gd name="connsiteX0" fmla="*/ 0 w 2068208"/>
                <a:gd name="connsiteY0" fmla="*/ 1144304 h 2675316"/>
                <a:gd name="connsiteX1" fmla="*/ 894945 w 2068208"/>
                <a:gd name="connsiteY1" fmla="*/ 48321 h 2675316"/>
                <a:gd name="connsiteX2" fmla="*/ 1839067 w 2068208"/>
                <a:gd name="connsiteY2" fmla="*/ 2564362 h 2675316"/>
                <a:gd name="connsiteX3" fmla="*/ 2068208 w 2068208"/>
                <a:gd name="connsiteY3" fmla="*/ 2559588 h 2675316"/>
                <a:gd name="connsiteX0" fmla="*/ 0 w 2237541"/>
                <a:gd name="connsiteY0" fmla="*/ 1144304 h 2664522"/>
                <a:gd name="connsiteX1" fmla="*/ 894945 w 2237541"/>
                <a:gd name="connsiteY1" fmla="*/ 48321 h 2664522"/>
                <a:gd name="connsiteX2" fmla="*/ 1839067 w 2237541"/>
                <a:gd name="connsiteY2" fmla="*/ 2564362 h 2664522"/>
                <a:gd name="connsiteX3" fmla="*/ 2237541 w 2237541"/>
                <a:gd name="connsiteY3" fmla="*/ 2517255 h 2664522"/>
                <a:gd name="connsiteX0" fmla="*/ 0 w 2237541"/>
                <a:gd name="connsiteY0" fmla="*/ 1140406 h 2605582"/>
                <a:gd name="connsiteX1" fmla="*/ 894945 w 2237541"/>
                <a:gd name="connsiteY1" fmla="*/ 44423 h 2605582"/>
                <a:gd name="connsiteX2" fmla="*/ 1987233 w 2237541"/>
                <a:gd name="connsiteY2" fmla="*/ 2484264 h 2605582"/>
                <a:gd name="connsiteX3" fmla="*/ 2237541 w 2237541"/>
                <a:gd name="connsiteY3" fmla="*/ 2513357 h 2605582"/>
                <a:gd name="connsiteX0" fmla="*/ 0 w 2237541"/>
                <a:gd name="connsiteY0" fmla="*/ 1143649 h 2654187"/>
                <a:gd name="connsiteX1" fmla="*/ 894945 w 2237541"/>
                <a:gd name="connsiteY1" fmla="*/ 47666 h 2654187"/>
                <a:gd name="connsiteX2" fmla="*/ 1991467 w 2237541"/>
                <a:gd name="connsiteY2" fmla="*/ 2551007 h 2654187"/>
                <a:gd name="connsiteX3" fmla="*/ 2237541 w 2237541"/>
                <a:gd name="connsiteY3" fmla="*/ 2516600 h 2654187"/>
                <a:gd name="connsiteX0" fmla="*/ 0 w 2237541"/>
                <a:gd name="connsiteY0" fmla="*/ 1140620 h 2608636"/>
                <a:gd name="connsiteX1" fmla="*/ 894945 w 2237541"/>
                <a:gd name="connsiteY1" fmla="*/ 44637 h 2608636"/>
                <a:gd name="connsiteX2" fmla="*/ 2033801 w 2237541"/>
                <a:gd name="connsiteY2" fmla="*/ 2488711 h 2608636"/>
                <a:gd name="connsiteX3" fmla="*/ 2237541 w 2237541"/>
                <a:gd name="connsiteY3" fmla="*/ 2513571 h 2608636"/>
                <a:gd name="connsiteX0" fmla="*/ 0 w 2237541"/>
                <a:gd name="connsiteY0" fmla="*/ 1140620 h 2608636"/>
                <a:gd name="connsiteX1" fmla="*/ 894945 w 2237541"/>
                <a:gd name="connsiteY1" fmla="*/ 44637 h 2608636"/>
                <a:gd name="connsiteX2" fmla="*/ 2033801 w 2237541"/>
                <a:gd name="connsiteY2" fmla="*/ 2488711 h 2608636"/>
                <a:gd name="connsiteX3" fmla="*/ 2237541 w 2237541"/>
                <a:gd name="connsiteY3" fmla="*/ 2513571 h 2608636"/>
                <a:gd name="connsiteX0" fmla="*/ 0 w 2237541"/>
                <a:gd name="connsiteY0" fmla="*/ 1140620 h 2629076"/>
                <a:gd name="connsiteX1" fmla="*/ 894945 w 2237541"/>
                <a:gd name="connsiteY1" fmla="*/ 44637 h 2629076"/>
                <a:gd name="connsiteX2" fmla="*/ 2033801 w 2237541"/>
                <a:gd name="connsiteY2" fmla="*/ 2488711 h 2629076"/>
                <a:gd name="connsiteX3" fmla="*/ 2237541 w 2237541"/>
                <a:gd name="connsiteY3" fmla="*/ 2513571 h 2629076"/>
                <a:gd name="connsiteX0" fmla="*/ 0 w 2140174"/>
                <a:gd name="connsiteY0" fmla="*/ 1140620 h 2675901"/>
                <a:gd name="connsiteX1" fmla="*/ 894945 w 2140174"/>
                <a:gd name="connsiteY1" fmla="*/ 44637 h 2675901"/>
                <a:gd name="connsiteX2" fmla="*/ 2033801 w 2140174"/>
                <a:gd name="connsiteY2" fmla="*/ 2488711 h 2675901"/>
                <a:gd name="connsiteX3" fmla="*/ 2140174 w 2140174"/>
                <a:gd name="connsiteY3" fmla="*/ 2627871 h 2675901"/>
                <a:gd name="connsiteX0" fmla="*/ 0 w 2652407"/>
                <a:gd name="connsiteY0" fmla="*/ 1140620 h 2682828"/>
                <a:gd name="connsiteX1" fmla="*/ 894945 w 2652407"/>
                <a:gd name="connsiteY1" fmla="*/ 44637 h 2682828"/>
                <a:gd name="connsiteX2" fmla="*/ 2033801 w 2652407"/>
                <a:gd name="connsiteY2" fmla="*/ 2488711 h 2682828"/>
                <a:gd name="connsiteX3" fmla="*/ 2652407 w 2652407"/>
                <a:gd name="connsiteY3" fmla="*/ 2640571 h 2682828"/>
                <a:gd name="connsiteX0" fmla="*/ 0 w 2652407"/>
                <a:gd name="connsiteY0" fmla="*/ 1136171 h 2650883"/>
                <a:gd name="connsiteX1" fmla="*/ 894945 w 2652407"/>
                <a:gd name="connsiteY1" fmla="*/ 40188 h 2650883"/>
                <a:gd name="connsiteX2" fmla="*/ 2059201 w 2652407"/>
                <a:gd name="connsiteY2" fmla="*/ 2395362 h 2650883"/>
                <a:gd name="connsiteX3" fmla="*/ 2652407 w 2652407"/>
                <a:gd name="connsiteY3" fmla="*/ 2636122 h 2650883"/>
                <a:gd name="connsiteX0" fmla="*/ 0 w 2652407"/>
                <a:gd name="connsiteY0" fmla="*/ 1136171 h 2650883"/>
                <a:gd name="connsiteX1" fmla="*/ 894945 w 2652407"/>
                <a:gd name="connsiteY1" fmla="*/ 40188 h 2650883"/>
                <a:gd name="connsiteX2" fmla="*/ 2059201 w 2652407"/>
                <a:gd name="connsiteY2" fmla="*/ 2395362 h 2650883"/>
                <a:gd name="connsiteX3" fmla="*/ 2652407 w 2652407"/>
                <a:gd name="connsiteY3" fmla="*/ 2636122 h 2650883"/>
                <a:gd name="connsiteX0" fmla="*/ 0 w 2652407"/>
                <a:gd name="connsiteY0" fmla="*/ 1136171 h 2650883"/>
                <a:gd name="connsiteX1" fmla="*/ 894945 w 2652407"/>
                <a:gd name="connsiteY1" fmla="*/ 40188 h 2650883"/>
                <a:gd name="connsiteX2" fmla="*/ 2046501 w 2652407"/>
                <a:gd name="connsiteY2" fmla="*/ 2395362 h 2650883"/>
                <a:gd name="connsiteX3" fmla="*/ 2652407 w 2652407"/>
                <a:gd name="connsiteY3" fmla="*/ 2636122 h 2650883"/>
                <a:gd name="connsiteX0" fmla="*/ 0 w 2652407"/>
                <a:gd name="connsiteY0" fmla="*/ 1136171 h 2642013"/>
                <a:gd name="connsiteX1" fmla="*/ 894945 w 2652407"/>
                <a:gd name="connsiteY1" fmla="*/ 40188 h 2642013"/>
                <a:gd name="connsiteX2" fmla="*/ 2046501 w 2652407"/>
                <a:gd name="connsiteY2" fmla="*/ 2395362 h 2642013"/>
                <a:gd name="connsiteX3" fmla="*/ 2652407 w 2652407"/>
                <a:gd name="connsiteY3" fmla="*/ 2636122 h 2642013"/>
                <a:gd name="connsiteX0" fmla="*/ 0 w 2652407"/>
                <a:gd name="connsiteY0" fmla="*/ 1136171 h 2642013"/>
                <a:gd name="connsiteX1" fmla="*/ 894945 w 2652407"/>
                <a:gd name="connsiteY1" fmla="*/ 40188 h 2642013"/>
                <a:gd name="connsiteX2" fmla="*/ 2046501 w 2652407"/>
                <a:gd name="connsiteY2" fmla="*/ 2395362 h 2642013"/>
                <a:gd name="connsiteX3" fmla="*/ 2652407 w 2652407"/>
                <a:gd name="connsiteY3" fmla="*/ 2636122 h 2642013"/>
                <a:gd name="connsiteX0" fmla="*/ 0 w 2652407"/>
                <a:gd name="connsiteY0" fmla="*/ 1136171 h 2640157"/>
                <a:gd name="connsiteX1" fmla="*/ 894945 w 2652407"/>
                <a:gd name="connsiteY1" fmla="*/ 40188 h 2640157"/>
                <a:gd name="connsiteX2" fmla="*/ 2046501 w 2652407"/>
                <a:gd name="connsiteY2" fmla="*/ 2395362 h 2640157"/>
                <a:gd name="connsiteX3" fmla="*/ 2652407 w 2652407"/>
                <a:gd name="connsiteY3" fmla="*/ 2636122 h 2640157"/>
                <a:gd name="connsiteX0" fmla="*/ 0 w 2652407"/>
                <a:gd name="connsiteY0" fmla="*/ 1136171 h 2644723"/>
                <a:gd name="connsiteX1" fmla="*/ 894945 w 2652407"/>
                <a:gd name="connsiteY1" fmla="*/ 40188 h 2644723"/>
                <a:gd name="connsiteX2" fmla="*/ 2046501 w 2652407"/>
                <a:gd name="connsiteY2" fmla="*/ 2395362 h 2644723"/>
                <a:gd name="connsiteX3" fmla="*/ 2652407 w 2652407"/>
                <a:gd name="connsiteY3" fmla="*/ 2636122 h 2644723"/>
                <a:gd name="connsiteX0" fmla="*/ 0 w 2652407"/>
                <a:gd name="connsiteY0" fmla="*/ 1136171 h 2646348"/>
                <a:gd name="connsiteX1" fmla="*/ 894945 w 2652407"/>
                <a:gd name="connsiteY1" fmla="*/ 40188 h 2646348"/>
                <a:gd name="connsiteX2" fmla="*/ 2046501 w 2652407"/>
                <a:gd name="connsiteY2" fmla="*/ 2395362 h 2646348"/>
                <a:gd name="connsiteX3" fmla="*/ 2652407 w 2652407"/>
                <a:gd name="connsiteY3" fmla="*/ 2636122 h 2646348"/>
                <a:gd name="connsiteX0" fmla="*/ 0 w 2652407"/>
                <a:gd name="connsiteY0" fmla="*/ 1136171 h 2646348"/>
                <a:gd name="connsiteX1" fmla="*/ 894945 w 2652407"/>
                <a:gd name="connsiteY1" fmla="*/ 40188 h 2646348"/>
                <a:gd name="connsiteX2" fmla="*/ 2046501 w 2652407"/>
                <a:gd name="connsiteY2" fmla="*/ 2395362 h 2646348"/>
                <a:gd name="connsiteX3" fmla="*/ 2652407 w 2652407"/>
                <a:gd name="connsiteY3" fmla="*/ 2636122 h 2646348"/>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82040"/>
                <a:gd name="connsiteY0" fmla="*/ 1136171 h 2626405"/>
                <a:gd name="connsiteX1" fmla="*/ 894945 w 2682040"/>
                <a:gd name="connsiteY1" fmla="*/ 40188 h 2626405"/>
                <a:gd name="connsiteX2" fmla="*/ 2046501 w 2682040"/>
                <a:gd name="connsiteY2" fmla="*/ 2395362 h 2626405"/>
                <a:gd name="connsiteX3" fmla="*/ 2682040 w 2682040"/>
                <a:gd name="connsiteY3" fmla="*/ 2614955 h 2626405"/>
              </a:gdLst>
              <a:ahLst/>
              <a:cxnLst>
                <a:cxn ang="0">
                  <a:pos x="connsiteX0" y="connsiteY0"/>
                </a:cxn>
                <a:cxn ang="0">
                  <a:pos x="connsiteX1" y="connsiteY1"/>
                </a:cxn>
                <a:cxn ang="0">
                  <a:pos x="connsiteX2" y="connsiteY2"/>
                </a:cxn>
                <a:cxn ang="0">
                  <a:pos x="connsiteX3" y="connsiteY3"/>
                </a:cxn>
              </a:cxnLst>
              <a:rect l="l" t="t" r="r" b="b"/>
              <a:pathLst>
                <a:path w="2682040" h="2626405">
                  <a:moveTo>
                    <a:pt x="0" y="1136171"/>
                  </a:moveTo>
                  <a:cubicBezTo>
                    <a:pt x="279400" y="479013"/>
                    <a:pt x="553861" y="-169677"/>
                    <a:pt x="894945" y="40188"/>
                  </a:cubicBezTo>
                  <a:cubicBezTo>
                    <a:pt x="1236029" y="250053"/>
                    <a:pt x="1809074" y="2162169"/>
                    <a:pt x="2046501" y="2395362"/>
                  </a:cubicBezTo>
                  <a:cubicBezTo>
                    <a:pt x="2279694" y="2632789"/>
                    <a:pt x="2602057" y="2644138"/>
                    <a:pt x="2682040" y="2614955"/>
                  </a:cubicBezTo>
                </a:path>
              </a:pathLst>
            </a:custGeom>
            <a:noFill/>
            <a:ln>
              <a:solidFill>
                <a:srgbClr val="CB0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330B75BA-80AE-4909-8347-8463A21F6D5E}"/>
                </a:ext>
              </a:extLst>
            </p:cNvPr>
            <p:cNvCxnSpPr>
              <a:cxnSpLocks/>
            </p:cNvCxnSpPr>
            <p:nvPr/>
          </p:nvCxnSpPr>
          <p:spPr>
            <a:xfrm>
              <a:off x="4454982" y="2990797"/>
              <a:ext cx="42934" cy="3290201"/>
            </a:xfrm>
            <a:prstGeom prst="line">
              <a:avLst/>
            </a:prstGeom>
            <a:ln w="63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76853BC4-094C-45B0-AB4B-192A45A7A7DF}"/>
                </a:ext>
              </a:extLst>
            </p:cNvPr>
            <p:cNvSpPr txBox="1"/>
            <p:nvPr/>
          </p:nvSpPr>
          <p:spPr>
            <a:xfrm>
              <a:off x="4308475" y="6230505"/>
              <a:ext cx="425450" cy="369332"/>
            </a:xfrm>
            <a:prstGeom prst="rect">
              <a:avLst/>
            </a:prstGeom>
            <a:noFill/>
          </p:spPr>
          <p:txBody>
            <a:bodyPr wrap="square" rtlCol="0">
              <a:spAutoFit/>
            </a:bodyPr>
            <a:lstStyle/>
            <a:p>
              <a:r>
                <a:rPr lang="en-US" altLang="zh-TW" sz="1800" dirty="0">
                  <a:solidFill>
                    <a:srgbClr val="00B0F0"/>
                  </a:solidFill>
                  <a:latin typeface="Arial" panose="020B0604020202020204" pitchFamily="34" charset="0"/>
                  <a:ea typeface="標楷體" panose="03000509000000000000" pitchFamily="65" charset="-120"/>
                  <a:cs typeface="Arial" panose="020B0604020202020204" pitchFamily="34" charset="0"/>
                </a:rPr>
                <a:t>u</a:t>
              </a:r>
              <a:r>
                <a:rPr lang="en-US" altLang="zh-TW" sz="1800" baseline="-25000" dirty="0">
                  <a:solidFill>
                    <a:srgbClr val="00B0F0"/>
                  </a:solidFill>
                  <a:latin typeface="Arial" panose="020B0604020202020204" pitchFamily="34" charset="0"/>
                  <a:ea typeface="標楷體" panose="03000509000000000000" pitchFamily="65" charset="-120"/>
                  <a:cs typeface="Arial" panose="020B0604020202020204" pitchFamily="34" charset="0"/>
                </a:rPr>
                <a:t>1</a:t>
              </a:r>
              <a:endParaRPr lang="zh-TW" altLang="en-US" dirty="0">
                <a:solidFill>
                  <a:srgbClr val="00B0F0"/>
                </a:solidFill>
              </a:endParaRPr>
            </a:p>
          </p:txBody>
        </p:sp>
        <p:cxnSp>
          <p:nvCxnSpPr>
            <p:cNvPr id="21" name="直線接點 20">
              <a:extLst>
                <a:ext uri="{FF2B5EF4-FFF2-40B4-BE49-F238E27FC236}">
                  <a16:creationId xmlns:a16="http://schemas.microsoft.com/office/drawing/2014/main" id="{D528F324-3556-4D42-A519-86810EC433D5}"/>
                </a:ext>
              </a:extLst>
            </p:cNvPr>
            <p:cNvCxnSpPr>
              <a:cxnSpLocks/>
            </p:cNvCxnSpPr>
            <p:nvPr/>
          </p:nvCxnSpPr>
          <p:spPr>
            <a:xfrm>
              <a:off x="4822297" y="3188406"/>
              <a:ext cx="46566" cy="3092591"/>
            </a:xfrm>
            <a:prstGeom prst="line">
              <a:avLst/>
            </a:prstGeom>
            <a:ln w="6350">
              <a:solidFill>
                <a:srgbClr val="CB0BBD"/>
              </a:solidFill>
              <a:prstDash val="dash"/>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9B9E199-E921-40B5-8124-974446A4539E}"/>
                </a:ext>
              </a:extLst>
            </p:cNvPr>
            <p:cNvSpPr txBox="1"/>
            <p:nvPr/>
          </p:nvSpPr>
          <p:spPr>
            <a:xfrm>
              <a:off x="4696881" y="6211815"/>
              <a:ext cx="425450" cy="369332"/>
            </a:xfrm>
            <a:prstGeom prst="rect">
              <a:avLst/>
            </a:prstGeom>
            <a:noFill/>
          </p:spPr>
          <p:txBody>
            <a:bodyPr wrap="square" rtlCol="0">
              <a:spAutoFit/>
            </a:bodyPr>
            <a:lstStyle/>
            <a:p>
              <a:r>
                <a:rPr lang="en-US" altLang="zh-TW" sz="1800" dirty="0">
                  <a:solidFill>
                    <a:srgbClr val="CB0BBD"/>
                  </a:solidFill>
                  <a:latin typeface="Arial" panose="020B0604020202020204" pitchFamily="34" charset="0"/>
                  <a:ea typeface="標楷體" panose="03000509000000000000" pitchFamily="65" charset="-120"/>
                  <a:cs typeface="Arial" panose="020B0604020202020204" pitchFamily="34" charset="0"/>
                </a:rPr>
                <a:t>u</a:t>
              </a:r>
              <a:r>
                <a:rPr lang="en-US" altLang="zh-TW" sz="1800" baseline="-25000" dirty="0">
                  <a:solidFill>
                    <a:srgbClr val="CB0BBD"/>
                  </a:solidFill>
                  <a:latin typeface="Arial" panose="020B0604020202020204" pitchFamily="34" charset="0"/>
                  <a:ea typeface="標楷體" panose="03000509000000000000" pitchFamily="65" charset="-120"/>
                  <a:cs typeface="Arial" panose="020B0604020202020204" pitchFamily="34" charset="0"/>
                </a:rPr>
                <a:t>n</a:t>
              </a:r>
              <a:endParaRPr lang="zh-TW" altLang="en-US" baseline="-25000" dirty="0">
                <a:solidFill>
                  <a:srgbClr val="CB0BBD"/>
                </a:solidFill>
              </a:endParaRPr>
            </a:p>
          </p:txBody>
        </p:sp>
        <p:cxnSp>
          <p:nvCxnSpPr>
            <p:cNvPr id="23" name="直線接點 22">
              <a:extLst>
                <a:ext uri="{FF2B5EF4-FFF2-40B4-BE49-F238E27FC236}">
                  <a16:creationId xmlns:a16="http://schemas.microsoft.com/office/drawing/2014/main" id="{35B4F802-4868-44C6-BC40-83C51541BD3C}"/>
                </a:ext>
              </a:extLst>
            </p:cNvPr>
            <p:cNvCxnSpPr>
              <a:cxnSpLocks/>
              <a:stCxn id="26" idx="3"/>
            </p:cNvCxnSpPr>
            <p:nvPr/>
          </p:nvCxnSpPr>
          <p:spPr>
            <a:xfrm flipH="1">
              <a:off x="5261650" y="3550353"/>
              <a:ext cx="906" cy="2723227"/>
            </a:xfrm>
            <a:prstGeom prst="line">
              <a:avLst/>
            </a:prstGeom>
            <a:ln w="63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9CE05C5-59C0-4F67-A328-261931851EEC}"/>
                </a:ext>
              </a:extLst>
            </p:cNvPr>
            <p:cNvSpPr txBox="1"/>
            <p:nvPr/>
          </p:nvSpPr>
          <p:spPr>
            <a:xfrm>
              <a:off x="5127625" y="6208845"/>
              <a:ext cx="425450" cy="369332"/>
            </a:xfrm>
            <a:prstGeom prst="rect">
              <a:avLst/>
            </a:prstGeom>
            <a:noFill/>
          </p:spPr>
          <p:txBody>
            <a:bodyPr wrap="square" rtlCol="0">
              <a:spAutoFit/>
            </a:bodyPr>
            <a:lstStyle/>
            <a:p>
              <a:r>
                <a:rPr lang="en-US" altLang="zh-TW" sz="1800" dirty="0">
                  <a:solidFill>
                    <a:srgbClr val="FF0000"/>
                  </a:solidFill>
                  <a:latin typeface="Arial" panose="020B0604020202020204" pitchFamily="34" charset="0"/>
                  <a:ea typeface="標楷體" panose="03000509000000000000" pitchFamily="65" charset="-120"/>
                  <a:cs typeface="Arial" panose="020B0604020202020204" pitchFamily="34" charset="0"/>
                </a:rPr>
                <a:t>t</a:t>
              </a:r>
              <a:r>
                <a:rPr lang="en-US" altLang="zh-TW" sz="1800"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d</a:t>
              </a:r>
              <a:endParaRPr lang="zh-TW" altLang="en-US" baseline="-25000" dirty="0">
                <a:solidFill>
                  <a:srgbClr val="FF0000"/>
                </a:solidFill>
              </a:endParaRPr>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63669D7F-AEB4-4975-BEB6-32C7DF3FB135}"/>
                    </a:ext>
                  </a:extLst>
                </p:cNvPr>
                <p:cNvSpPr txBox="1"/>
                <p:nvPr/>
              </p:nvSpPr>
              <p:spPr>
                <a:xfrm>
                  <a:off x="3983749" y="3429706"/>
                  <a:ext cx="4254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1800" i="1" smtClean="0">
                            <a:solidFill>
                              <a:srgbClr val="00B0F0"/>
                            </a:solidFill>
                            <a:latin typeface="Cambria Math" panose="02040503050406030204" pitchFamily="18" charset="0"/>
                            <a:ea typeface="標楷體" panose="03000509000000000000" pitchFamily="65" charset="-120"/>
                            <a:cs typeface="Arial" panose="020B0604020202020204" pitchFamily="34" charset="0"/>
                          </a:rPr>
                          <m:t>𝜎</m:t>
                        </m:r>
                        <m:r>
                          <a:rPr lang="en-US" altLang="zh-TW" sz="1800" i="1" baseline="-25000">
                            <a:solidFill>
                              <a:srgbClr val="00B0F0"/>
                            </a:solidFill>
                            <a:latin typeface="Cambria Math" panose="02040503050406030204" pitchFamily="18" charset="0"/>
                            <a:ea typeface="標楷體" panose="03000509000000000000" pitchFamily="65" charset="-120"/>
                            <a:cs typeface="Arial" panose="020B0604020202020204" pitchFamily="34" charset="0"/>
                          </a:rPr>
                          <m:t>1</m:t>
                        </m:r>
                      </m:oMath>
                    </m:oMathPara>
                  </a14:m>
                  <a:endParaRPr lang="zh-TW" altLang="en-US" dirty="0">
                    <a:solidFill>
                      <a:srgbClr val="00B0F0"/>
                    </a:solidFill>
                  </a:endParaRPr>
                </a:p>
              </p:txBody>
            </p:sp>
          </mc:Choice>
          <mc:Fallback xmlns="">
            <p:sp>
              <p:nvSpPr>
                <p:cNvPr id="80" name="文字方塊 79">
                  <a:extLst>
                    <a:ext uri="{FF2B5EF4-FFF2-40B4-BE49-F238E27FC236}">
                      <a16:creationId xmlns:a16="http://schemas.microsoft.com/office/drawing/2014/main" id="{9E1E49CA-B0B3-427D-ABC6-C9194942F6E6}"/>
                    </a:ext>
                  </a:extLst>
                </p:cNvPr>
                <p:cNvSpPr txBox="1">
                  <a:spLocks noRot="1" noChangeAspect="1" noMove="1" noResize="1" noEditPoints="1" noAdjustHandles="1" noChangeArrowheads="1" noChangeShapeType="1" noTextEdit="1"/>
                </p:cNvSpPr>
                <p:nvPr/>
              </p:nvSpPr>
              <p:spPr>
                <a:xfrm>
                  <a:off x="3983749" y="3429706"/>
                  <a:ext cx="425450"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309248FC-3E97-4EC9-80AC-6F46C2BC89D9}"/>
                    </a:ext>
                  </a:extLst>
                </p:cNvPr>
                <p:cNvSpPr txBox="1"/>
                <p:nvPr/>
              </p:nvSpPr>
              <p:spPr>
                <a:xfrm>
                  <a:off x="4837106" y="3365687"/>
                  <a:ext cx="4254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1800" i="1" smtClean="0">
                            <a:solidFill>
                              <a:srgbClr val="CB0BBD"/>
                            </a:solidFill>
                            <a:latin typeface="Cambria Math" panose="02040503050406030204" pitchFamily="18" charset="0"/>
                            <a:ea typeface="標楷體" panose="03000509000000000000" pitchFamily="65" charset="-120"/>
                            <a:cs typeface="Arial" panose="020B0604020202020204" pitchFamily="34" charset="0"/>
                          </a:rPr>
                          <m:t>𝜎</m:t>
                        </m:r>
                        <m:r>
                          <a:rPr lang="en-US" altLang="zh-TW" sz="1800" b="0" i="1" baseline="-25000" smtClean="0">
                            <a:solidFill>
                              <a:srgbClr val="CB0BBD"/>
                            </a:solidFill>
                            <a:latin typeface="Cambria Math" panose="02040503050406030204" pitchFamily="18" charset="0"/>
                            <a:ea typeface="標楷體" panose="03000509000000000000" pitchFamily="65" charset="-120"/>
                            <a:cs typeface="Arial" panose="020B0604020202020204" pitchFamily="34" charset="0"/>
                          </a:rPr>
                          <m:t>𝑛</m:t>
                        </m:r>
                      </m:oMath>
                    </m:oMathPara>
                  </a14:m>
                  <a:endParaRPr lang="zh-TW" altLang="en-US" baseline="-25000" dirty="0">
                    <a:solidFill>
                      <a:srgbClr val="CB0BBD"/>
                    </a:solidFill>
                  </a:endParaRPr>
                </a:p>
              </p:txBody>
            </p:sp>
          </mc:Choice>
          <mc:Fallback xmlns="">
            <p:sp>
              <p:nvSpPr>
                <p:cNvPr id="81" name="文字方塊 80">
                  <a:extLst>
                    <a:ext uri="{FF2B5EF4-FFF2-40B4-BE49-F238E27FC236}">
                      <a16:creationId xmlns:a16="http://schemas.microsoft.com/office/drawing/2014/main" id="{D6E67C7F-DB9D-4555-A585-260C6CE14133}"/>
                    </a:ext>
                  </a:extLst>
                </p:cNvPr>
                <p:cNvSpPr txBox="1">
                  <a:spLocks noRot="1" noChangeAspect="1" noMove="1" noResize="1" noEditPoints="1" noAdjustHandles="1" noChangeArrowheads="1" noChangeShapeType="1" noTextEdit="1"/>
                </p:cNvSpPr>
                <p:nvPr/>
              </p:nvSpPr>
              <p:spPr>
                <a:xfrm>
                  <a:off x="4837106" y="3365687"/>
                  <a:ext cx="425450" cy="369332"/>
                </a:xfrm>
                <a:prstGeom prst="rect">
                  <a:avLst/>
                </a:prstGeom>
                <a:blipFill>
                  <a:blip r:embed="rId6"/>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04BB526E-F5C5-4B2C-968F-DFE771321DC8}"/>
                </a:ext>
              </a:extLst>
            </p:cNvPr>
            <p:cNvSpPr txBox="1"/>
            <p:nvPr/>
          </p:nvSpPr>
          <p:spPr>
            <a:xfrm>
              <a:off x="8254977" y="6070345"/>
              <a:ext cx="1394872" cy="276999"/>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t (Delay time)</a:t>
              </a:r>
              <a:endParaRPr lang="zh-TW" altLang="en-US" sz="1200" dirty="0"/>
            </a:p>
          </p:txBody>
        </p:sp>
        <p:sp>
          <p:nvSpPr>
            <p:cNvPr id="28" name="文字方塊 27">
              <a:extLst>
                <a:ext uri="{FF2B5EF4-FFF2-40B4-BE49-F238E27FC236}">
                  <a16:creationId xmlns:a16="http://schemas.microsoft.com/office/drawing/2014/main" id="{7BF958AA-F646-468D-80CA-35AD6F348424}"/>
                </a:ext>
              </a:extLst>
            </p:cNvPr>
            <p:cNvSpPr txBox="1"/>
            <p:nvPr/>
          </p:nvSpPr>
          <p:spPr>
            <a:xfrm>
              <a:off x="3432187" y="2713798"/>
              <a:ext cx="1158863" cy="276999"/>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c (counts)</a:t>
              </a:r>
              <a:endParaRPr lang="zh-TW" altLang="en-US" sz="1200" dirty="0"/>
            </a:p>
          </p:txBody>
        </p:sp>
        <p:sp>
          <p:nvSpPr>
            <p:cNvPr id="29" name="直角三角形 28">
              <a:extLst>
                <a:ext uri="{FF2B5EF4-FFF2-40B4-BE49-F238E27FC236}">
                  <a16:creationId xmlns:a16="http://schemas.microsoft.com/office/drawing/2014/main" id="{28968A20-9A2B-4732-9437-18E257B0A67D}"/>
                </a:ext>
              </a:extLst>
            </p:cNvPr>
            <p:cNvSpPr/>
            <p:nvPr/>
          </p:nvSpPr>
          <p:spPr>
            <a:xfrm>
              <a:off x="5253071" y="5689170"/>
              <a:ext cx="373852" cy="508135"/>
            </a:xfrm>
            <a:prstGeom prst="rtTriangle">
              <a:avLst/>
            </a:prstGeom>
            <a:solidFill>
              <a:srgbClr val="00B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直角三角形 29">
              <a:extLst>
                <a:ext uri="{FF2B5EF4-FFF2-40B4-BE49-F238E27FC236}">
                  <a16:creationId xmlns:a16="http://schemas.microsoft.com/office/drawing/2014/main" id="{1094D232-A53F-4CDC-8D51-249D85C5FA0B}"/>
                </a:ext>
              </a:extLst>
            </p:cNvPr>
            <p:cNvSpPr/>
            <p:nvPr/>
          </p:nvSpPr>
          <p:spPr>
            <a:xfrm>
              <a:off x="5270232" y="3903839"/>
              <a:ext cx="1016714" cy="2289286"/>
            </a:xfrm>
            <a:prstGeom prst="rtTriangle">
              <a:avLst/>
            </a:prstGeom>
            <a:solidFill>
              <a:srgbClr val="CB0B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5956364-A206-4A51-AF6E-AA8CB19954D9}"/>
                </a:ext>
              </a:extLst>
            </p:cNvPr>
            <p:cNvSpPr txBox="1"/>
            <p:nvPr/>
          </p:nvSpPr>
          <p:spPr>
            <a:xfrm>
              <a:off x="6250068" y="3280478"/>
              <a:ext cx="1943037" cy="422675"/>
            </a:xfrm>
            <a:prstGeom prst="rect">
              <a:avLst/>
            </a:prstGeom>
            <a:noFill/>
          </p:spPr>
          <p:txBody>
            <a:bodyPr wrap="square" rtlCol="0">
              <a:spAutoFit/>
            </a:bodyPr>
            <a:lstStyle/>
            <a:p>
              <a:r>
                <a:rPr lang="en-US" altLang="zh-TW" dirty="0">
                  <a:solidFill>
                    <a:srgbClr val="CB0BBD"/>
                  </a:solidFill>
                  <a:latin typeface="Arial" panose="020B0604020202020204" pitchFamily="34" charset="0"/>
                  <a:ea typeface="標楷體" panose="03000509000000000000" pitchFamily="65" charset="-120"/>
                  <a:cs typeface="Arial" panose="020B0604020202020204" pitchFamily="34" charset="0"/>
                </a:rPr>
                <a:t>MSB’s error counts</a:t>
              </a:r>
              <a:endParaRPr lang="zh-TW" altLang="en-US" dirty="0">
                <a:solidFill>
                  <a:srgbClr val="CB0BBD"/>
                </a:solidFill>
                <a:latin typeface="標楷體" panose="03000509000000000000" pitchFamily="65" charset="-120"/>
                <a:ea typeface="標楷體" panose="03000509000000000000" pitchFamily="65" charset="-120"/>
              </a:endParaRPr>
            </a:p>
          </p:txBody>
        </p:sp>
        <p:sp>
          <p:nvSpPr>
            <p:cNvPr id="32" name="文字方塊 31">
              <a:extLst>
                <a:ext uri="{FF2B5EF4-FFF2-40B4-BE49-F238E27FC236}">
                  <a16:creationId xmlns:a16="http://schemas.microsoft.com/office/drawing/2014/main" id="{6F002D2A-FBD8-410E-9470-7B2735DD99E4}"/>
                </a:ext>
              </a:extLst>
            </p:cNvPr>
            <p:cNvSpPr txBox="1"/>
            <p:nvPr/>
          </p:nvSpPr>
          <p:spPr>
            <a:xfrm>
              <a:off x="6810481" y="5366004"/>
              <a:ext cx="2104520" cy="422675"/>
            </a:xfrm>
            <a:prstGeom prst="rect">
              <a:avLst/>
            </a:prstGeom>
            <a:noFill/>
          </p:spPr>
          <p:txBody>
            <a:bodyPr wrap="square" rtlCol="0">
              <a:spAutoFit/>
            </a:bodyPr>
            <a:lstStyle/>
            <a:p>
              <a:r>
                <a:rPr lang="en-US" altLang="zh-TW" dirty="0">
                  <a:solidFill>
                    <a:srgbClr val="00B0F0"/>
                  </a:solidFill>
                  <a:latin typeface="Arial" panose="020B0604020202020204" pitchFamily="34" charset="0"/>
                  <a:ea typeface="標楷體" panose="03000509000000000000" pitchFamily="65" charset="-120"/>
                  <a:cs typeface="Arial" panose="020B0604020202020204" pitchFamily="34" charset="0"/>
                </a:rPr>
                <a:t>LSB’s error counts</a:t>
              </a:r>
              <a:endParaRPr lang="zh-TW" altLang="en-US" dirty="0">
                <a:solidFill>
                  <a:srgbClr val="00B0F0"/>
                </a:solidFill>
                <a:latin typeface="標楷體" panose="03000509000000000000" pitchFamily="65" charset="-120"/>
                <a:ea typeface="標楷體" panose="03000509000000000000" pitchFamily="65" charset="-120"/>
              </a:endParaRPr>
            </a:p>
          </p:txBody>
        </p:sp>
        <p:cxnSp>
          <p:nvCxnSpPr>
            <p:cNvPr id="33" name="接點: 弧形 32">
              <a:extLst>
                <a:ext uri="{FF2B5EF4-FFF2-40B4-BE49-F238E27FC236}">
                  <a16:creationId xmlns:a16="http://schemas.microsoft.com/office/drawing/2014/main" id="{FF229DAF-F690-4AB0-A91D-D1902673F0B0}"/>
                </a:ext>
              </a:extLst>
            </p:cNvPr>
            <p:cNvCxnSpPr>
              <a:cxnSpLocks/>
              <a:endCxn id="31" idx="1"/>
            </p:cNvCxnSpPr>
            <p:nvPr/>
          </p:nvCxnSpPr>
          <p:spPr>
            <a:xfrm rot="5400000" flipH="1" flipV="1">
              <a:off x="5314200" y="3704665"/>
              <a:ext cx="1148718" cy="723018"/>
            </a:xfrm>
            <a:prstGeom prst="curvedConnector2">
              <a:avLst/>
            </a:prstGeom>
            <a:ln>
              <a:solidFill>
                <a:srgbClr val="CB0BB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接點: 弧形 33">
              <a:extLst>
                <a:ext uri="{FF2B5EF4-FFF2-40B4-BE49-F238E27FC236}">
                  <a16:creationId xmlns:a16="http://schemas.microsoft.com/office/drawing/2014/main" id="{DDCFF6F0-92AE-4C42-9502-E65CC12CF08B}"/>
                </a:ext>
              </a:extLst>
            </p:cNvPr>
            <p:cNvCxnSpPr>
              <a:cxnSpLocks/>
              <a:endCxn id="32" idx="1"/>
            </p:cNvCxnSpPr>
            <p:nvPr/>
          </p:nvCxnSpPr>
          <p:spPr>
            <a:xfrm flipV="1">
              <a:off x="5444783" y="5577342"/>
              <a:ext cx="1365697" cy="581366"/>
            </a:xfrm>
            <a:prstGeom prst="curved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Content Placeholder 2">
            <a:extLst>
              <a:ext uri="{FF2B5EF4-FFF2-40B4-BE49-F238E27FC236}">
                <a16:creationId xmlns:a16="http://schemas.microsoft.com/office/drawing/2014/main" id="{5BC9D689-B461-4965-86FD-E8E6B47282CE}"/>
              </a:ext>
            </a:extLst>
          </p:cNvPr>
          <p:cNvSpPr txBox="1">
            <a:spLocks/>
          </p:cNvSpPr>
          <p:nvPr/>
        </p:nvSpPr>
        <p:spPr>
          <a:xfrm>
            <a:off x="1767990" y="1422313"/>
            <a:ext cx="5625628"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AWE Rate about carry:</a:t>
            </a:r>
          </a:p>
        </p:txBody>
      </p:sp>
      <p:sp>
        <p:nvSpPr>
          <p:cNvPr id="37" name="文字方塊 36">
            <a:extLst>
              <a:ext uri="{FF2B5EF4-FFF2-40B4-BE49-F238E27FC236}">
                <a16:creationId xmlns:a16="http://schemas.microsoft.com/office/drawing/2014/main" id="{87D6F9DE-BD20-4F16-B90E-B9D15276AA4B}"/>
              </a:ext>
            </a:extLst>
          </p:cNvPr>
          <p:cNvSpPr txBox="1"/>
          <p:nvPr/>
        </p:nvSpPr>
        <p:spPr>
          <a:xfrm>
            <a:off x="3040532" y="3222075"/>
            <a:ext cx="755470" cy="830997"/>
          </a:xfrm>
          <a:prstGeom prst="rect">
            <a:avLst/>
          </a:prstGeom>
          <a:noFill/>
        </p:spPr>
        <p:txBody>
          <a:bodyPr wrap="square" rtlCol="0">
            <a:spAutoFit/>
          </a:bodyPr>
          <a:lstStyle/>
          <a:p>
            <a:pPr algn="ctr"/>
            <a:r>
              <a:rPr lang="en-US" altLang="zh-TW" sz="1600" dirty="0">
                <a:solidFill>
                  <a:srgbClr val="00B050"/>
                </a:solidFill>
                <a:latin typeface="Times New Roman" panose="02020603050405020304" pitchFamily="18" charset="0"/>
                <a:cs typeface="Times New Roman" panose="02020603050405020304" pitchFamily="18" charset="0"/>
              </a:rPr>
              <a:t>data arrival time</a:t>
            </a:r>
            <a:endParaRPr lang="zh-TW" altLang="en-US" sz="1600" dirty="0">
              <a:solidFill>
                <a:srgbClr val="00B050"/>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3696891C-1739-493C-8DF3-209C08BC09B6}"/>
              </a:ext>
            </a:extLst>
          </p:cNvPr>
          <p:cNvSpPr txBox="1"/>
          <p:nvPr/>
        </p:nvSpPr>
        <p:spPr>
          <a:xfrm>
            <a:off x="3744382" y="3201632"/>
            <a:ext cx="817123" cy="584775"/>
          </a:xfrm>
          <a:prstGeom prst="rect">
            <a:avLst/>
          </a:prstGeom>
          <a:noFill/>
        </p:spPr>
        <p:txBody>
          <a:bodyPr wrap="square" rtlCol="0">
            <a:spAutoFit/>
          </a:bodyPr>
          <a:lstStyle/>
          <a:p>
            <a:pPr algn="ctr"/>
            <a:r>
              <a:rPr lang="en-US" altLang="zh-TW" sz="1600" dirty="0">
                <a:solidFill>
                  <a:srgbClr val="00B050"/>
                </a:solidFill>
                <a:latin typeface="Times New Roman" panose="02020603050405020304" pitchFamily="18" charset="0"/>
                <a:cs typeface="Times New Roman" panose="02020603050405020304" pitchFamily="18" charset="0"/>
              </a:rPr>
              <a:t>clock</a:t>
            </a:r>
          </a:p>
          <a:p>
            <a:pPr algn="ctr"/>
            <a:r>
              <a:rPr lang="en-US" altLang="zh-TW" sz="1600" dirty="0">
                <a:solidFill>
                  <a:srgbClr val="00B050"/>
                </a:solidFill>
                <a:latin typeface="Times New Roman" panose="02020603050405020304" pitchFamily="18" charset="0"/>
                <a:cs typeface="Times New Roman" panose="02020603050405020304" pitchFamily="18" charset="0"/>
              </a:rPr>
              <a:t>period</a:t>
            </a:r>
            <a:endParaRPr lang="zh-TW" altLang="en-US" sz="16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349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18</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Results(4/11)</a:t>
            </a:r>
          </a:p>
        </p:txBody>
      </p:sp>
      <p:grpSp>
        <p:nvGrpSpPr>
          <p:cNvPr id="2" name="群組 1">
            <a:extLst>
              <a:ext uri="{FF2B5EF4-FFF2-40B4-BE49-F238E27FC236}">
                <a16:creationId xmlns:a16="http://schemas.microsoft.com/office/drawing/2014/main" id="{85D41F3A-5402-4869-B0DE-B96FA8CE2CE2}"/>
              </a:ext>
            </a:extLst>
          </p:cNvPr>
          <p:cNvGrpSpPr/>
          <p:nvPr/>
        </p:nvGrpSpPr>
        <p:grpSpPr>
          <a:xfrm>
            <a:off x="2017365" y="5015391"/>
            <a:ext cx="8709024" cy="1726851"/>
            <a:chOff x="1878404" y="2504583"/>
            <a:chExt cx="8709024" cy="1726851"/>
          </a:xfrm>
        </p:grpSpPr>
        <p:pic>
          <p:nvPicPr>
            <p:cNvPr id="13" name="圖片 12">
              <a:extLst>
                <a:ext uri="{FF2B5EF4-FFF2-40B4-BE49-F238E27FC236}">
                  <a16:creationId xmlns:a16="http://schemas.microsoft.com/office/drawing/2014/main" id="{5FF09893-218E-4A29-A24E-4DD4ED12E254}"/>
                </a:ext>
              </a:extLst>
            </p:cNvPr>
            <p:cNvPicPr>
              <a:picLocks noChangeAspect="1"/>
            </p:cNvPicPr>
            <p:nvPr/>
          </p:nvPicPr>
          <p:blipFill>
            <a:blip r:embed="rId4"/>
            <a:stretch>
              <a:fillRect/>
            </a:stretch>
          </p:blipFill>
          <p:spPr>
            <a:xfrm>
              <a:off x="1878404" y="2582217"/>
              <a:ext cx="8709024" cy="1649217"/>
            </a:xfrm>
            <a:prstGeom prst="rect">
              <a:avLst/>
            </a:prstGeom>
          </p:spPr>
        </p:pic>
        <p:sp>
          <p:nvSpPr>
            <p:cNvPr id="14" name="橢圓 13">
              <a:extLst>
                <a:ext uri="{FF2B5EF4-FFF2-40B4-BE49-F238E27FC236}">
                  <a16:creationId xmlns:a16="http://schemas.microsoft.com/office/drawing/2014/main" id="{ECDB10AD-7DE0-4DBF-BD64-403DE2FA5DF1}"/>
                </a:ext>
              </a:extLst>
            </p:cNvPr>
            <p:cNvSpPr/>
            <p:nvPr/>
          </p:nvSpPr>
          <p:spPr bwMode="auto">
            <a:xfrm>
              <a:off x="6579609" y="2504583"/>
              <a:ext cx="2762656" cy="1687134"/>
            </a:xfrm>
            <a:prstGeom prst="ellipse">
              <a:avLst/>
            </a:prstGeom>
            <a:noFill/>
            <a:ln w="28575" cap="flat" cmpd="sng" algn="ctr">
              <a:solidFill>
                <a:srgbClr val="0626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zh-TW" altLang="en-US" sz="1800" b="0" i="0" u="none" strike="noStrike" cap="none" normalizeH="0" baseline="0" dirty="0">
                <a:ln>
                  <a:noFill/>
                </a:ln>
                <a:solidFill>
                  <a:schemeClr val="bg1"/>
                </a:solidFill>
                <a:effectLst/>
                <a:latin typeface="Arial" charset="0"/>
                <a:ea typeface="新細明體" pitchFamily="18" charset="-120"/>
                <a:cs typeface="Arial" charset="0"/>
              </a:endParaRPr>
            </a:p>
          </p:txBody>
        </p:sp>
      </p:grpSp>
      <p:sp>
        <p:nvSpPr>
          <p:cNvPr id="36" name="Content Placeholder 2">
            <a:extLst>
              <a:ext uri="{FF2B5EF4-FFF2-40B4-BE49-F238E27FC236}">
                <a16:creationId xmlns:a16="http://schemas.microsoft.com/office/drawing/2014/main" id="{391052D3-809B-4F15-B00D-A15E0F261382}"/>
              </a:ext>
            </a:extLst>
          </p:cNvPr>
          <p:cNvSpPr txBox="1">
            <a:spLocks/>
          </p:cNvSpPr>
          <p:nvPr/>
        </p:nvSpPr>
        <p:spPr>
          <a:xfrm>
            <a:off x="1644527" y="4649003"/>
            <a:ext cx="3640589"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AWE Rate : Adder</a:t>
            </a:r>
          </a:p>
        </p:txBody>
      </p:sp>
      <p:pic>
        <p:nvPicPr>
          <p:cNvPr id="6" name="圖片 5">
            <a:extLst>
              <a:ext uri="{FF2B5EF4-FFF2-40B4-BE49-F238E27FC236}">
                <a16:creationId xmlns:a16="http://schemas.microsoft.com/office/drawing/2014/main" id="{F5AD2AA3-5DC5-49AA-B3A5-1CC23551F7CD}"/>
              </a:ext>
            </a:extLst>
          </p:cNvPr>
          <p:cNvPicPr>
            <a:picLocks noChangeAspect="1"/>
          </p:cNvPicPr>
          <p:nvPr/>
        </p:nvPicPr>
        <p:blipFill rotWithShape="1">
          <a:blip r:embed="rId5">
            <a:extLst>
              <a:ext uri="{28A0092B-C50C-407E-A947-70E740481C1C}">
                <a14:useLocalDpi xmlns:a14="http://schemas.microsoft.com/office/drawing/2010/main" val="0"/>
              </a:ext>
            </a:extLst>
          </a:blip>
          <a:srcRect l="6241" t="6531" r="9437" b="2925"/>
          <a:stretch/>
        </p:blipFill>
        <p:spPr>
          <a:xfrm>
            <a:off x="1729080" y="1520370"/>
            <a:ext cx="4856115" cy="3128633"/>
          </a:xfrm>
          <a:prstGeom prst="rect">
            <a:avLst/>
          </a:prstGeom>
        </p:spPr>
      </p:pic>
      <p:pic>
        <p:nvPicPr>
          <p:cNvPr id="9" name="圖片 8">
            <a:extLst>
              <a:ext uri="{FF2B5EF4-FFF2-40B4-BE49-F238E27FC236}">
                <a16:creationId xmlns:a16="http://schemas.microsoft.com/office/drawing/2014/main" id="{1A61BEFD-B0F5-4224-B67B-CB2A9178D8D2}"/>
              </a:ext>
            </a:extLst>
          </p:cNvPr>
          <p:cNvPicPr>
            <a:picLocks noChangeAspect="1"/>
          </p:cNvPicPr>
          <p:nvPr/>
        </p:nvPicPr>
        <p:blipFill rotWithShape="1">
          <a:blip r:embed="rId6">
            <a:extLst>
              <a:ext uri="{28A0092B-C50C-407E-A947-70E740481C1C}">
                <a14:useLocalDpi xmlns:a14="http://schemas.microsoft.com/office/drawing/2010/main" val="0"/>
              </a:ext>
            </a:extLst>
          </a:blip>
          <a:srcRect l="4610" t="7122" r="9496" b="3045"/>
          <a:stretch/>
        </p:blipFill>
        <p:spPr>
          <a:xfrm>
            <a:off x="6712085" y="1447864"/>
            <a:ext cx="4733945" cy="3300733"/>
          </a:xfrm>
          <a:prstGeom prst="rect">
            <a:avLst/>
          </a:prstGeom>
        </p:spPr>
      </p:pic>
    </p:spTree>
    <p:extLst>
      <p:ext uri="{BB962C8B-B14F-4D97-AF65-F5344CB8AC3E}">
        <p14:creationId xmlns:p14="http://schemas.microsoft.com/office/powerpoint/2010/main" val="41651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19</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Results(5/11)</a:t>
            </a:r>
          </a:p>
        </p:txBody>
      </p:sp>
      <p:grpSp>
        <p:nvGrpSpPr>
          <p:cNvPr id="17" name="群組 16">
            <a:extLst>
              <a:ext uri="{FF2B5EF4-FFF2-40B4-BE49-F238E27FC236}">
                <a16:creationId xmlns:a16="http://schemas.microsoft.com/office/drawing/2014/main" id="{F10CBC09-E011-45F2-9205-5A9F3F3F3776}"/>
              </a:ext>
            </a:extLst>
          </p:cNvPr>
          <p:cNvGrpSpPr/>
          <p:nvPr/>
        </p:nvGrpSpPr>
        <p:grpSpPr>
          <a:xfrm>
            <a:off x="561774" y="2698571"/>
            <a:ext cx="10481319" cy="4096395"/>
            <a:chOff x="778861" y="2934633"/>
            <a:chExt cx="10481319" cy="4096395"/>
          </a:xfrm>
        </p:grpSpPr>
        <p:pic>
          <p:nvPicPr>
            <p:cNvPr id="18" name="圖片 17">
              <a:extLst>
                <a:ext uri="{FF2B5EF4-FFF2-40B4-BE49-F238E27FC236}">
                  <a16:creationId xmlns:a16="http://schemas.microsoft.com/office/drawing/2014/main" id="{B2D53737-DF65-49A6-B3B2-3394CC8E8A1A}"/>
                </a:ext>
              </a:extLst>
            </p:cNvPr>
            <p:cNvPicPr>
              <a:picLocks noChangeAspect="1"/>
            </p:cNvPicPr>
            <p:nvPr/>
          </p:nvPicPr>
          <p:blipFill rotWithShape="1">
            <a:blip r:embed="rId4"/>
            <a:srcRect l="25417"/>
            <a:stretch/>
          </p:blipFill>
          <p:spPr>
            <a:xfrm>
              <a:off x="1408922" y="3429000"/>
              <a:ext cx="1696449" cy="2730230"/>
            </a:xfrm>
            <a:prstGeom prst="rect">
              <a:avLst/>
            </a:prstGeom>
          </p:spPr>
        </p:pic>
        <p:cxnSp>
          <p:nvCxnSpPr>
            <p:cNvPr id="19" name="直線單箭頭接點 18">
              <a:extLst>
                <a:ext uri="{FF2B5EF4-FFF2-40B4-BE49-F238E27FC236}">
                  <a16:creationId xmlns:a16="http://schemas.microsoft.com/office/drawing/2014/main" id="{B8FA3B0A-F940-4ECE-AD54-ED5D15511D28}"/>
                </a:ext>
              </a:extLst>
            </p:cNvPr>
            <p:cNvCxnSpPr>
              <a:cxnSpLocks/>
            </p:cNvCxnSpPr>
            <p:nvPr/>
          </p:nvCxnSpPr>
          <p:spPr>
            <a:xfrm flipV="1">
              <a:off x="1408922" y="3258852"/>
              <a:ext cx="0" cy="2998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E4AABB8B-6064-4DB8-B12D-347B8C2F5C63}"/>
                </a:ext>
              </a:extLst>
            </p:cNvPr>
            <p:cNvCxnSpPr>
              <a:cxnSpLocks/>
            </p:cNvCxnSpPr>
            <p:nvPr/>
          </p:nvCxnSpPr>
          <p:spPr>
            <a:xfrm>
              <a:off x="1062693" y="6100539"/>
              <a:ext cx="238890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F9A475F8-99C0-4750-BD50-446A0DABB317}"/>
                </a:ext>
              </a:extLst>
            </p:cNvPr>
            <p:cNvSpPr txBox="1"/>
            <p:nvPr/>
          </p:nvSpPr>
          <p:spPr>
            <a:xfrm>
              <a:off x="2816208" y="6114150"/>
              <a:ext cx="1442461" cy="287090"/>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t (Delay time)</a:t>
              </a:r>
              <a:endParaRPr lang="zh-TW" altLang="en-US" sz="1200" dirty="0"/>
            </a:p>
          </p:txBody>
        </p:sp>
        <p:sp>
          <p:nvSpPr>
            <p:cNvPr id="22" name="文字方塊 21">
              <a:extLst>
                <a:ext uri="{FF2B5EF4-FFF2-40B4-BE49-F238E27FC236}">
                  <a16:creationId xmlns:a16="http://schemas.microsoft.com/office/drawing/2014/main" id="{7E0F1468-9693-4410-ADE4-9116FE61FCA1}"/>
                </a:ext>
              </a:extLst>
            </p:cNvPr>
            <p:cNvSpPr txBox="1"/>
            <p:nvPr/>
          </p:nvSpPr>
          <p:spPr>
            <a:xfrm>
              <a:off x="778861" y="2934633"/>
              <a:ext cx="1442461" cy="287090"/>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c (counts)</a:t>
              </a:r>
              <a:endParaRPr lang="zh-TW" altLang="en-US" sz="1200" dirty="0"/>
            </a:p>
          </p:txBody>
        </p:sp>
        <p:cxnSp>
          <p:nvCxnSpPr>
            <p:cNvPr id="23" name="直線接點 22">
              <a:extLst>
                <a:ext uri="{FF2B5EF4-FFF2-40B4-BE49-F238E27FC236}">
                  <a16:creationId xmlns:a16="http://schemas.microsoft.com/office/drawing/2014/main" id="{1354A64C-2E19-47BE-A785-C1786DCF5132}"/>
                </a:ext>
              </a:extLst>
            </p:cNvPr>
            <p:cNvCxnSpPr>
              <a:cxnSpLocks/>
            </p:cNvCxnSpPr>
            <p:nvPr/>
          </p:nvCxnSpPr>
          <p:spPr>
            <a:xfrm>
              <a:off x="1708525" y="3280413"/>
              <a:ext cx="25759" cy="2977282"/>
            </a:xfrm>
            <a:prstGeom prst="line">
              <a:avLst/>
            </a:prstGeom>
            <a:ln w="6350">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8C43BE1-7E4F-46B3-8222-C87F9DAEDD4B}"/>
                </a:ext>
              </a:extLst>
            </p:cNvPr>
            <p:cNvSpPr txBox="1"/>
            <p:nvPr/>
          </p:nvSpPr>
          <p:spPr>
            <a:xfrm>
              <a:off x="2037164" y="6162094"/>
              <a:ext cx="640586" cy="369332"/>
            </a:xfrm>
            <a:prstGeom prst="rect">
              <a:avLst/>
            </a:prstGeom>
            <a:noFill/>
          </p:spPr>
          <p:txBody>
            <a:bodyPr wrap="square" rtlCol="0">
              <a:spAutoFit/>
            </a:bodyPr>
            <a:lstStyle/>
            <a:p>
              <a:r>
                <a:rPr lang="en-US" altLang="zh-TW" sz="1800" dirty="0" err="1">
                  <a:solidFill>
                    <a:srgbClr val="FF0000"/>
                  </a:solidFill>
                  <a:latin typeface="Arial" panose="020B0604020202020204" pitchFamily="34" charset="0"/>
                  <a:ea typeface="標楷體" panose="03000509000000000000" pitchFamily="65" charset="-120"/>
                  <a:cs typeface="Arial" panose="020B0604020202020204" pitchFamily="34" charset="0"/>
                </a:rPr>
                <a:t>t</a:t>
              </a:r>
              <a:r>
                <a:rPr lang="en-US" altLang="zh-TW" sz="1800" baseline="-25000" dirty="0" err="1">
                  <a:solidFill>
                    <a:srgbClr val="FF0000"/>
                  </a:solidFill>
                  <a:latin typeface="Arial" panose="020B0604020202020204" pitchFamily="34" charset="0"/>
                  <a:ea typeface="標楷體" panose="03000509000000000000" pitchFamily="65" charset="-120"/>
                  <a:cs typeface="Arial" panose="020B0604020202020204" pitchFamily="34" charset="0"/>
                </a:rPr>
                <a:t>noise</a:t>
              </a:r>
              <a:endParaRPr lang="zh-TW" altLang="en-US" baseline="-25000" dirty="0">
                <a:solidFill>
                  <a:srgbClr val="FF0000"/>
                </a:solidFill>
              </a:endParaRPr>
            </a:p>
          </p:txBody>
        </p:sp>
        <p:sp>
          <p:nvSpPr>
            <p:cNvPr id="25" name="文字方塊 24">
              <a:extLst>
                <a:ext uri="{FF2B5EF4-FFF2-40B4-BE49-F238E27FC236}">
                  <a16:creationId xmlns:a16="http://schemas.microsoft.com/office/drawing/2014/main" id="{2C4879DA-3210-4377-B128-CFE50B2B6E23}"/>
                </a:ext>
              </a:extLst>
            </p:cNvPr>
            <p:cNvSpPr txBox="1"/>
            <p:nvPr/>
          </p:nvSpPr>
          <p:spPr>
            <a:xfrm>
              <a:off x="1533633" y="6175113"/>
              <a:ext cx="439965" cy="382787"/>
            </a:xfrm>
            <a:prstGeom prst="rect">
              <a:avLst/>
            </a:prstGeom>
            <a:noFill/>
          </p:spPr>
          <p:txBody>
            <a:bodyPr wrap="square" rtlCol="0">
              <a:spAutoFit/>
            </a:bodyPr>
            <a:lstStyle/>
            <a:p>
              <a:r>
                <a:rPr lang="en-US" altLang="zh-TW" sz="1800" dirty="0">
                  <a:solidFill>
                    <a:srgbClr val="00B0F0"/>
                  </a:solidFill>
                  <a:latin typeface="Arial" panose="020B0604020202020204" pitchFamily="34" charset="0"/>
                  <a:ea typeface="標楷體" panose="03000509000000000000" pitchFamily="65" charset="-120"/>
                  <a:cs typeface="Arial" panose="020B0604020202020204" pitchFamily="34" charset="0"/>
                </a:rPr>
                <a:t>u</a:t>
              </a:r>
              <a:r>
                <a:rPr lang="en-US" altLang="zh-TW" sz="1800" baseline="-25000" dirty="0">
                  <a:solidFill>
                    <a:srgbClr val="00B0F0"/>
                  </a:solidFill>
                  <a:latin typeface="Arial" panose="020B0604020202020204" pitchFamily="34" charset="0"/>
                  <a:ea typeface="標楷體" panose="03000509000000000000" pitchFamily="65" charset="-120"/>
                  <a:cs typeface="Arial" panose="020B0604020202020204" pitchFamily="34" charset="0"/>
                </a:rPr>
                <a:t>1</a:t>
              </a:r>
              <a:endParaRPr lang="zh-TW" altLang="en-US" dirty="0">
                <a:solidFill>
                  <a:srgbClr val="00B0F0"/>
                </a:solidFill>
              </a:endParaRPr>
            </a:p>
          </p:txBody>
        </p:sp>
        <p:cxnSp>
          <p:nvCxnSpPr>
            <p:cNvPr id="26" name="直線接點 25">
              <a:extLst>
                <a:ext uri="{FF2B5EF4-FFF2-40B4-BE49-F238E27FC236}">
                  <a16:creationId xmlns:a16="http://schemas.microsoft.com/office/drawing/2014/main" id="{E6EECFA5-1E6F-4FDE-AEC0-D3EA952859EF}"/>
                </a:ext>
              </a:extLst>
            </p:cNvPr>
            <p:cNvCxnSpPr>
              <a:cxnSpLocks/>
            </p:cNvCxnSpPr>
            <p:nvPr/>
          </p:nvCxnSpPr>
          <p:spPr>
            <a:xfrm>
              <a:off x="2158940" y="4271596"/>
              <a:ext cx="52881" cy="1975318"/>
            </a:xfrm>
            <a:prstGeom prst="line">
              <a:avLst/>
            </a:prstGeom>
            <a:ln w="63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6F3DA653-8BD9-4474-8247-4624FCF5A443}"/>
                </a:ext>
              </a:extLst>
            </p:cNvPr>
            <p:cNvSpPr txBox="1"/>
            <p:nvPr/>
          </p:nvSpPr>
          <p:spPr>
            <a:xfrm>
              <a:off x="1407530" y="6475968"/>
              <a:ext cx="632843" cy="338554"/>
            </a:xfrm>
            <a:prstGeom prst="rect">
              <a:avLst/>
            </a:prstGeom>
            <a:noFill/>
          </p:spPr>
          <p:txBody>
            <a:bodyPr wrap="square" rtlCol="0">
              <a:spAutoFit/>
            </a:bodyPr>
            <a:lstStyle/>
            <a:p>
              <a:r>
                <a:rPr lang="en-US" altLang="zh-TW" sz="1600" dirty="0">
                  <a:solidFill>
                    <a:srgbClr val="00B0F0"/>
                  </a:solidFill>
                  <a:latin typeface="Arial" panose="020B0604020202020204" pitchFamily="34" charset="0"/>
                  <a:ea typeface="標楷體" panose="03000509000000000000" pitchFamily="65" charset="-120"/>
                  <a:cs typeface="Arial" panose="020B0604020202020204" pitchFamily="34" charset="0"/>
                </a:rPr>
                <a:t>(0.2)</a:t>
              </a:r>
              <a:endParaRPr lang="zh-TW" altLang="en-US" sz="1600" dirty="0">
                <a:solidFill>
                  <a:srgbClr val="00B0F0"/>
                </a:solidFill>
              </a:endParaRPr>
            </a:p>
          </p:txBody>
        </p:sp>
        <p:sp>
          <p:nvSpPr>
            <p:cNvPr id="28" name="文字方塊 27">
              <a:extLst>
                <a:ext uri="{FF2B5EF4-FFF2-40B4-BE49-F238E27FC236}">
                  <a16:creationId xmlns:a16="http://schemas.microsoft.com/office/drawing/2014/main" id="{9CA4CC9A-6D81-4AEB-835C-578D2CA43AD0}"/>
                </a:ext>
              </a:extLst>
            </p:cNvPr>
            <p:cNvSpPr txBox="1"/>
            <p:nvPr/>
          </p:nvSpPr>
          <p:spPr>
            <a:xfrm>
              <a:off x="2066573" y="6475968"/>
              <a:ext cx="774888" cy="338554"/>
            </a:xfrm>
            <a:prstGeom prst="rect">
              <a:avLst/>
            </a:prstGeom>
            <a:noFill/>
          </p:spPr>
          <p:txBody>
            <a:bodyPr wrap="square" rtlCol="0">
              <a:spAutoFit/>
            </a:bodyPr>
            <a:lstStyle/>
            <a:p>
              <a:r>
                <a:rPr lang="en-US" altLang="zh-TW" sz="1600" dirty="0">
                  <a:solidFill>
                    <a:srgbClr val="FF0000"/>
                  </a:solidFill>
                  <a:latin typeface="Arial" panose="020B0604020202020204" pitchFamily="34" charset="0"/>
                  <a:ea typeface="標楷體" panose="03000509000000000000" pitchFamily="65" charset="-120"/>
                  <a:cs typeface="Arial" panose="020B0604020202020204" pitchFamily="34" charset="0"/>
                </a:rPr>
                <a:t>(0.42)</a:t>
              </a:r>
              <a:endParaRPr lang="zh-TW" altLang="en-US" sz="1600" dirty="0">
                <a:solidFill>
                  <a:srgbClr val="FF0000"/>
                </a:solidFill>
              </a:endParaRPr>
            </a:p>
          </p:txBody>
        </p:sp>
        <p:sp>
          <p:nvSpPr>
            <p:cNvPr id="29" name="文字方塊 28">
              <a:extLst>
                <a:ext uri="{FF2B5EF4-FFF2-40B4-BE49-F238E27FC236}">
                  <a16:creationId xmlns:a16="http://schemas.microsoft.com/office/drawing/2014/main" id="{A0DEDA16-BFEF-4069-84AD-B053F62FF55A}"/>
                </a:ext>
              </a:extLst>
            </p:cNvPr>
            <p:cNvSpPr txBox="1"/>
            <p:nvPr/>
          </p:nvSpPr>
          <p:spPr>
            <a:xfrm>
              <a:off x="5489004" y="6660682"/>
              <a:ext cx="416890" cy="338554"/>
            </a:xfrm>
            <a:prstGeom prst="rect">
              <a:avLst/>
            </a:prstGeom>
            <a:noFill/>
          </p:spPr>
          <p:txBody>
            <a:bodyPr wrap="square" rtlCol="0">
              <a:spAutoFit/>
            </a:bodyPr>
            <a:lstStyle/>
            <a:p>
              <a:r>
                <a:rPr lang="en-US" altLang="zh-TW" sz="1600" dirty="0">
                  <a:solidFill>
                    <a:srgbClr val="FF0000"/>
                  </a:solidFill>
                  <a:latin typeface="Arial" panose="020B0604020202020204" pitchFamily="34" charset="0"/>
                  <a:ea typeface="標楷體" panose="03000509000000000000" pitchFamily="65" charset="-120"/>
                  <a:cs typeface="Arial" panose="020B0604020202020204" pitchFamily="34" charset="0"/>
                </a:rPr>
                <a:t>(5)</a:t>
              </a:r>
              <a:endParaRPr lang="zh-TW" altLang="en-US" sz="1600" dirty="0">
                <a:solidFill>
                  <a:srgbClr val="FF0000"/>
                </a:solidFill>
              </a:endParaRPr>
            </a:p>
          </p:txBody>
        </p:sp>
        <p:sp>
          <p:nvSpPr>
            <p:cNvPr id="30" name="文字方塊 29">
              <a:extLst>
                <a:ext uri="{FF2B5EF4-FFF2-40B4-BE49-F238E27FC236}">
                  <a16:creationId xmlns:a16="http://schemas.microsoft.com/office/drawing/2014/main" id="{8AB262EF-68F4-46E8-824E-038D095816AF}"/>
                </a:ext>
              </a:extLst>
            </p:cNvPr>
            <p:cNvSpPr txBox="1"/>
            <p:nvPr/>
          </p:nvSpPr>
          <p:spPr>
            <a:xfrm>
              <a:off x="10843290" y="6692474"/>
              <a:ext cx="416890" cy="338554"/>
            </a:xfrm>
            <a:prstGeom prst="rect">
              <a:avLst/>
            </a:prstGeom>
            <a:noFill/>
          </p:spPr>
          <p:txBody>
            <a:bodyPr wrap="square" rtlCol="0">
              <a:spAutoFit/>
            </a:bodyPr>
            <a:lstStyle/>
            <a:p>
              <a:r>
                <a:rPr lang="en-US" altLang="zh-TW" sz="1600" dirty="0">
                  <a:solidFill>
                    <a:srgbClr val="FF0000"/>
                  </a:solidFill>
                  <a:latin typeface="Arial" panose="020B0604020202020204" pitchFamily="34" charset="0"/>
                  <a:ea typeface="標楷體" panose="03000509000000000000" pitchFamily="65" charset="-120"/>
                  <a:cs typeface="Arial" panose="020B0604020202020204" pitchFamily="34" charset="0"/>
                </a:rPr>
                <a:t>(5)</a:t>
              </a:r>
              <a:endParaRPr lang="zh-TW" altLang="en-US" sz="1600" dirty="0">
                <a:solidFill>
                  <a:srgbClr val="FF0000"/>
                </a:solidFill>
              </a:endParaRPr>
            </a:p>
          </p:txBody>
        </p:sp>
      </p:grpSp>
      <p:grpSp>
        <p:nvGrpSpPr>
          <p:cNvPr id="12" name="群組 11">
            <a:extLst>
              <a:ext uri="{FF2B5EF4-FFF2-40B4-BE49-F238E27FC236}">
                <a16:creationId xmlns:a16="http://schemas.microsoft.com/office/drawing/2014/main" id="{2A1D38B1-D38F-4B5C-8394-F9A62194BC66}"/>
              </a:ext>
            </a:extLst>
          </p:cNvPr>
          <p:cNvGrpSpPr/>
          <p:nvPr/>
        </p:nvGrpSpPr>
        <p:grpSpPr>
          <a:xfrm>
            <a:off x="1927327" y="1529745"/>
            <a:ext cx="3076452" cy="1859109"/>
            <a:chOff x="1038125" y="1729741"/>
            <a:chExt cx="3076452" cy="1859109"/>
          </a:xfrm>
        </p:grpSpPr>
        <p:sp>
          <p:nvSpPr>
            <p:cNvPr id="15" name="文字方塊 14">
              <a:extLst>
                <a:ext uri="{FF2B5EF4-FFF2-40B4-BE49-F238E27FC236}">
                  <a16:creationId xmlns:a16="http://schemas.microsoft.com/office/drawing/2014/main" id="{88949F97-1546-456E-A8EC-34B3CE6D2B5B}"/>
                </a:ext>
              </a:extLst>
            </p:cNvPr>
            <p:cNvSpPr txBox="1"/>
            <p:nvPr/>
          </p:nvSpPr>
          <p:spPr>
            <a:xfrm>
              <a:off x="1337727" y="1834524"/>
              <a:ext cx="2776850" cy="1754326"/>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The introduction of noise results in delay exhibiting a distribution with a standard deviation correlated to the noise intensity.</a:t>
              </a:r>
              <a:endParaRPr lang="zh-TW" altLang="en-US" dirty="0">
                <a:latin typeface="Arial" panose="020B0604020202020204" pitchFamily="34" charset="0"/>
                <a:ea typeface="標楷體" panose="03000509000000000000" pitchFamily="65" charset="-120"/>
                <a:cs typeface="Arial" panose="020B0604020202020204" pitchFamily="34" charset="0"/>
              </a:endParaRPr>
            </a:p>
          </p:txBody>
        </p:sp>
        <p:sp>
          <p:nvSpPr>
            <p:cNvPr id="16" name="閃電 15">
              <a:extLst>
                <a:ext uri="{FF2B5EF4-FFF2-40B4-BE49-F238E27FC236}">
                  <a16:creationId xmlns:a16="http://schemas.microsoft.com/office/drawing/2014/main" id="{9A11AD07-9555-49FF-A701-B12AB31EF698}"/>
                </a:ext>
              </a:extLst>
            </p:cNvPr>
            <p:cNvSpPr/>
            <p:nvPr/>
          </p:nvSpPr>
          <p:spPr>
            <a:xfrm>
              <a:off x="1038125" y="1729741"/>
              <a:ext cx="341578" cy="418086"/>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1" name="群組 30">
            <a:extLst>
              <a:ext uri="{FF2B5EF4-FFF2-40B4-BE49-F238E27FC236}">
                <a16:creationId xmlns:a16="http://schemas.microsoft.com/office/drawing/2014/main" id="{7B12331A-68BB-40B8-9A67-E9DE8F5DAC98}"/>
              </a:ext>
            </a:extLst>
          </p:cNvPr>
          <p:cNvGrpSpPr/>
          <p:nvPr/>
        </p:nvGrpSpPr>
        <p:grpSpPr>
          <a:xfrm>
            <a:off x="4373761" y="4702019"/>
            <a:ext cx="5608901" cy="2023862"/>
            <a:chOff x="3426535" y="2725730"/>
            <a:chExt cx="11762668" cy="3992536"/>
          </a:xfrm>
        </p:grpSpPr>
        <p:cxnSp>
          <p:nvCxnSpPr>
            <p:cNvPr id="32" name="直線單箭頭接點 31">
              <a:extLst>
                <a:ext uri="{FF2B5EF4-FFF2-40B4-BE49-F238E27FC236}">
                  <a16:creationId xmlns:a16="http://schemas.microsoft.com/office/drawing/2014/main" id="{CFD290D7-6A08-4160-8482-B3B4A7035553}"/>
                </a:ext>
              </a:extLst>
            </p:cNvPr>
            <p:cNvCxnSpPr>
              <a:cxnSpLocks/>
            </p:cNvCxnSpPr>
            <p:nvPr/>
          </p:nvCxnSpPr>
          <p:spPr>
            <a:xfrm>
              <a:off x="3801758" y="6211815"/>
              <a:ext cx="45914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0D8CB4C5-1D6E-42C5-B185-264EA606C345}"/>
                </a:ext>
              </a:extLst>
            </p:cNvPr>
            <p:cNvCxnSpPr>
              <a:cxnSpLocks/>
            </p:cNvCxnSpPr>
            <p:nvPr/>
          </p:nvCxnSpPr>
          <p:spPr>
            <a:xfrm flipH="1" flipV="1">
              <a:off x="4011619" y="2935158"/>
              <a:ext cx="19048" cy="3496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手繪多邊形: 圖案 33">
              <a:extLst>
                <a:ext uri="{FF2B5EF4-FFF2-40B4-BE49-F238E27FC236}">
                  <a16:creationId xmlns:a16="http://schemas.microsoft.com/office/drawing/2014/main" id="{4A61530A-1893-4E70-9B61-A4BCC623D8D3}"/>
                </a:ext>
              </a:extLst>
            </p:cNvPr>
            <p:cNvSpPr/>
            <p:nvPr/>
          </p:nvSpPr>
          <p:spPr>
            <a:xfrm>
              <a:off x="4015767" y="3493725"/>
              <a:ext cx="2831643" cy="2626405"/>
            </a:xfrm>
            <a:custGeom>
              <a:avLst/>
              <a:gdLst>
                <a:gd name="connsiteX0" fmla="*/ 0 w 2522706"/>
                <a:gd name="connsiteY0" fmla="*/ 1138698 h 2584112"/>
                <a:gd name="connsiteX1" fmla="*/ 894945 w 2522706"/>
                <a:gd name="connsiteY1" fmla="*/ 42715 h 2584112"/>
                <a:gd name="connsiteX2" fmla="*/ 2016868 w 2522706"/>
                <a:gd name="connsiteY2" fmla="*/ 2448690 h 2584112"/>
                <a:gd name="connsiteX3" fmla="*/ 2522706 w 2522706"/>
                <a:gd name="connsiteY3" fmla="*/ 2280077 h 2584112"/>
                <a:gd name="connsiteX0" fmla="*/ 0 w 2127025"/>
                <a:gd name="connsiteY0" fmla="*/ 1138698 h 2614186"/>
                <a:gd name="connsiteX1" fmla="*/ 894945 w 2127025"/>
                <a:gd name="connsiteY1" fmla="*/ 42715 h 2614186"/>
                <a:gd name="connsiteX2" fmla="*/ 2016868 w 2127025"/>
                <a:gd name="connsiteY2" fmla="*/ 2448690 h 2614186"/>
                <a:gd name="connsiteX3" fmla="*/ 2042808 w 2127025"/>
                <a:gd name="connsiteY3" fmla="*/ 2422750 h 2614186"/>
                <a:gd name="connsiteX0" fmla="*/ 0 w 2124259"/>
                <a:gd name="connsiteY0" fmla="*/ 1138698 h 2617502"/>
                <a:gd name="connsiteX1" fmla="*/ 894945 w 2124259"/>
                <a:gd name="connsiteY1" fmla="*/ 42715 h 2617502"/>
                <a:gd name="connsiteX2" fmla="*/ 2016868 w 2124259"/>
                <a:gd name="connsiteY2" fmla="*/ 2448690 h 2617502"/>
                <a:gd name="connsiteX3" fmla="*/ 2030108 w 2124259"/>
                <a:gd name="connsiteY3" fmla="*/ 2435450 h 2617502"/>
                <a:gd name="connsiteX0" fmla="*/ 0 w 2301042"/>
                <a:gd name="connsiteY0" fmla="*/ 1138698 h 2633477"/>
                <a:gd name="connsiteX1" fmla="*/ 894945 w 2301042"/>
                <a:gd name="connsiteY1" fmla="*/ 42715 h 2633477"/>
                <a:gd name="connsiteX2" fmla="*/ 2016868 w 2301042"/>
                <a:gd name="connsiteY2" fmla="*/ 2448690 h 2633477"/>
                <a:gd name="connsiteX3" fmla="*/ 2301042 w 2301042"/>
                <a:gd name="connsiteY3" fmla="*/ 2490483 h 2633477"/>
                <a:gd name="connsiteX0" fmla="*/ 0 w 2313742"/>
                <a:gd name="connsiteY0" fmla="*/ 1138698 h 2630834"/>
                <a:gd name="connsiteX1" fmla="*/ 894945 w 2313742"/>
                <a:gd name="connsiteY1" fmla="*/ 42715 h 2630834"/>
                <a:gd name="connsiteX2" fmla="*/ 2016868 w 2313742"/>
                <a:gd name="connsiteY2" fmla="*/ 2448690 h 2630834"/>
                <a:gd name="connsiteX3" fmla="*/ 2313742 w 2313742"/>
                <a:gd name="connsiteY3" fmla="*/ 2482016 h 2630834"/>
                <a:gd name="connsiteX0" fmla="*/ 0 w 2313742"/>
                <a:gd name="connsiteY0" fmla="*/ 1138275 h 2624587"/>
                <a:gd name="connsiteX1" fmla="*/ 894945 w 2313742"/>
                <a:gd name="connsiteY1" fmla="*/ 42292 h 2624587"/>
                <a:gd name="connsiteX2" fmla="*/ 1957601 w 2313742"/>
                <a:gd name="connsiteY2" fmla="*/ 2439800 h 2624587"/>
                <a:gd name="connsiteX3" fmla="*/ 2313742 w 2313742"/>
                <a:gd name="connsiteY3" fmla="*/ 2481593 h 2624587"/>
                <a:gd name="connsiteX0" fmla="*/ 0 w 2313742"/>
                <a:gd name="connsiteY0" fmla="*/ 1138275 h 2624587"/>
                <a:gd name="connsiteX1" fmla="*/ 894945 w 2313742"/>
                <a:gd name="connsiteY1" fmla="*/ 42292 h 2624587"/>
                <a:gd name="connsiteX2" fmla="*/ 1957601 w 2313742"/>
                <a:gd name="connsiteY2" fmla="*/ 2439800 h 2624587"/>
                <a:gd name="connsiteX3" fmla="*/ 2313742 w 2313742"/>
                <a:gd name="connsiteY3" fmla="*/ 2481593 h 2624587"/>
                <a:gd name="connsiteX0" fmla="*/ 0 w 2313742"/>
                <a:gd name="connsiteY0" fmla="*/ 1138275 h 2565487"/>
                <a:gd name="connsiteX1" fmla="*/ 894945 w 2313742"/>
                <a:gd name="connsiteY1" fmla="*/ 42292 h 2565487"/>
                <a:gd name="connsiteX2" fmla="*/ 1957601 w 2313742"/>
                <a:gd name="connsiteY2" fmla="*/ 2439800 h 2565487"/>
                <a:gd name="connsiteX3" fmla="*/ 2313742 w 2313742"/>
                <a:gd name="connsiteY3" fmla="*/ 2481593 h 2565487"/>
                <a:gd name="connsiteX0" fmla="*/ 0 w 2068208"/>
                <a:gd name="connsiteY0" fmla="*/ 1138275 h 2596791"/>
                <a:gd name="connsiteX1" fmla="*/ 894945 w 2068208"/>
                <a:gd name="connsiteY1" fmla="*/ 42292 h 2596791"/>
                <a:gd name="connsiteX2" fmla="*/ 1957601 w 2068208"/>
                <a:gd name="connsiteY2" fmla="*/ 2439800 h 2596791"/>
                <a:gd name="connsiteX3" fmla="*/ 2068208 w 2068208"/>
                <a:gd name="connsiteY3" fmla="*/ 2553559 h 2596791"/>
                <a:gd name="connsiteX0" fmla="*/ 0 w 2068208"/>
                <a:gd name="connsiteY0" fmla="*/ 1141480 h 2635270"/>
                <a:gd name="connsiteX1" fmla="*/ 894945 w 2068208"/>
                <a:gd name="connsiteY1" fmla="*/ 45497 h 2635270"/>
                <a:gd name="connsiteX2" fmla="*/ 1911034 w 2068208"/>
                <a:gd name="connsiteY2" fmla="*/ 2506505 h 2635270"/>
                <a:gd name="connsiteX3" fmla="*/ 2068208 w 2068208"/>
                <a:gd name="connsiteY3" fmla="*/ 2556764 h 2635270"/>
                <a:gd name="connsiteX0" fmla="*/ 0 w 2068208"/>
                <a:gd name="connsiteY0" fmla="*/ 1144304 h 2675316"/>
                <a:gd name="connsiteX1" fmla="*/ 894945 w 2068208"/>
                <a:gd name="connsiteY1" fmla="*/ 48321 h 2675316"/>
                <a:gd name="connsiteX2" fmla="*/ 1839067 w 2068208"/>
                <a:gd name="connsiteY2" fmla="*/ 2564362 h 2675316"/>
                <a:gd name="connsiteX3" fmla="*/ 2068208 w 2068208"/>
                <a:gd name="connsiteY3" fmla="*/ 2559588 h 2675316"/>
                <a:gd name="connsiteX0" fmla="*/ 0 w 2237541"/>
                <a:gd name="connsiteY0" fmla="*/ 1144304 h 2664522"/>
                <a:gd name="connsiteX1" fmla="*/ 894945 w 2237541"/>
                <a:gd name="connsiteY1" fmla="*/ 48321 h 2664522"/>
                <a:gd name="connsiteX2" fmla="*/ 1839067 w 2237541"/>
                <a:gd name="connsiteY2" fmla="*/ 2564362 h 2664522"/>
                <a:gd name="connsiteX3" fmla="*/ 2237541 w 2237541"/>
                <a:gd name="connsiteY3" fmla="*/ 2517255 h 2664522"/>
                <a:gd name="connsiteX0" fmla="*/ 0 w 2237541"/>
                <a:gd name="connsiteY0" fmla="*/ 1140406 h 2605582"/>
                <a:gd name="connsiteX1" fmla="*/ 894945 w 2237541"/>
                <a:gd name="connsiteY1" fmla="*/ 44423 h 2605582"/>
                <a:gd name="connsiteX2" fmla="*/ 1987233 w 2237541"/>
                <a:gd name="connsiteY2" fmla="*/ 2484264 h 2605582"/>
                <a:gd name="connsiteX3" fmla="*/ 2237541 w 2237541"/>
                <a:gd name="connsiteY3" fmla="*/ 2513357 h 2605582"/>
                <a:gd name="connsiteX0" fmla="*/ 0 w 2237541"/>
                <a:gd name="connsiteY0" fmla="*/ 1143649 h 2654187"/>
                <a:gd name="connsiteX1" fmla="*/ 894945 w 2237541"/>
                <a:gd name="connsiteY1" fmla="*/ 47666 h 2654187"/>
                <a:gd name="connsiteX2" fmla="*/ 1991467 w 2237541"/>
                <a:gd name="connsiteY2" fmla="*/ 2551007 h 2654187"/>
                <a:gd name="connsiteX3" fmla="*/ 2237541 w 2237541"/>
                <a:gd name="connsiteY3" fmla="*/ 2516600 h 2654187"/>
                <a:gd name="connsiteX0" fmla="*/ 0 w 2237541"/>
                <a:gd name="connsiteY0" fmla="*/ 1140620 h 2608636"/>
                <a:gd name="connsiteX1" fmla="*/ 894945 w 2237541"/>
                <a:gd name="connsiteY1" fmla="*/ 44637 h 2608636"/>
                <a:gd name="connsiteX2" fmla="*/ 2033801 w 2237541"/>
                <a:gd name="connsiteY2" fmla="*/ 2488711 h 2608636"/>
                <a:gd name="connsiteX3" fmla="*/ 2237541 w 2237541"/>
                <a:gd name="connsiteY3" fmla="*/ 2513571 h 2608636"/>
                <a:gd name="connsiteX0" fmla="*/ 0 w 2237541"/>
                <a:gd name="connsiteY0" fmla="*/ 1140620 h 2608636"/>
                <a:gd name="connsiteX1" fmla="*/ 894945 w 2237541"/>
                <a:gd name="connsiteY1" fmla="*/ 44637 h 2608636"/>
                <a:gd name="connsiteX2" fmla="*/ 2033801 w 2237541"/>
                <a:gd name="connsiteY2" fmla="*/ 2488711 h 2608636"/>
                <a:gd name="connsiteX3" fmla="*/ 2237541 w 2237541"/>
                <a:gd name="connsiteY3" fmla="*/ 2513571 h 2608636"/>
                <a:gd name="connsiteX0" fmla="*/ 0 w 2237541"/>
                <a:gd name="connsiteY0" fmla="*/ 1140620 h 2629076"/>
                <a:gd name="connsiteX1" fmla="*/ 894945 w 2237541"/>
                <a:gd name="connsiteY1" fmla="*/ 44637 h 2629076"/>
                <a:gd name="connsiteX2" fmla="*/ 2033801 w 2237541"/>
                <a:gd name="connsiteY2" fmla="*/ 2488711 h 2629076"/>
                <a:gd name="connsiteX3" fmla="*/ 2237541 w 2237541"/>
                <a:gd name="connsiteY3" fmla="*/ 2513571 h 2629076"/>
                <a:gd name="connsiteX0" fmla="*/ 0 w 2140174"/>
                <a:gd name="connsiteY0" fmla="*/ 1140620 h 2675901"/>
                <a:gd name="connsiteX1" fmla="*/ 894945 w 2140174"/>
                <a:gd name="connsiteY1" fmla="*/ 44637 h 2675901"/>
                <a:gd name="connsiteX2" fmla="*/ 2033801 w 2140174"/>
                <a:gd name="connsiteY2" fmla="*/ 2488711 h 2675901"/>
                <a:gd name="connsiteX3" fmla="*/ 2140174 w 2140174"/>
                <a:gd name="connsiteY3" fmla="*/ 2627871 h 2675901"/>
                <a:gd name="connsiteX0" fmla="*/ 0 w 2652407"/>
                <a:gd name="connsiteY0" fmla="*/ 1140620 h 2682828"/>
                <a:gd name="connsiteX1" fmla="*/ 894945 w 2652407"/>
                <a:gd name="connsiteY1" fmla="*/ 44637 h 2682828"/>
                <a:gd name="connsiteX2" fmla="*/ 2033801 w 2652407"/>
                <a:gd name="connsiteY2" fmla="*/ 2488711 h 2682828"/>
                <a:gd name="connsiteX3" fmla="*/ 2652407 w 2652407"/>
                <a:gd name="connsiteY3" fmla="*/ 2640571 h 2682828"/>
                <a:gd name="connsiteX0" fmla="*/ 0 w 2652407"/>
                <a:gd name="connsiteY0" fmla="*/ 1136171 h 2650883"/>
                <a:gd name="connsiteX1" fmla="*/ 894945 w 2652407"/>
                <a:gd name="connsiteY1" fmla="*/ 40188 h 2650883"/>
                <a:gd name="connsiteX2" fmla="*/ 2059201 w 2652407"/>
                <a:gd name="connsiteY2" fmla="*/ 2395362 h 2650883"/>
                <a:gd name="connsiteX3" fmla="*/ 2652407 w 2652407"/>
                <a:gd name="connsiteY3" fmla="*/ 2636122 h 2650883"/>
                <a:gd name="connsiteX0" fmla="*/ 0 w 2652407"/>
                <a:gd name="connsiteY0" fmla="*/ 1136171 h 2650883"/>
                <a:gd name="connsiteX1" fmla="*/ 894945 w 2652407"/>
                <a:gd name="connsiteY1" fmla="*/ 40188 h 2650883"/>
                <a:gd name="connsiteX2" fmla="*/ 2059201 w 2652407"/>
                <a:gd name="connsiteY2" fmla="*/ 2395362 h 2650883"/>
                <a:gd name="connsiteX3" fmla="*/ 2652407 w 2652407"/>
                <a:gd name="connsiteY3" fmla="*/ 2636122 h 2650883"/>
                <a:gd name="connsiteX0" fmla="*/ 0 w 2652407"/>
                <a:gd name="connsiteY0" fmla="*/ 1136171 h 2650883"/>
                <a:gd name="connsiteX1" fmla="*/ 894945 w 2652407"/>
                <a:gd name="connsiteY1" fmla="*/ 40188 h 2650883"/>
                <a:gd name="connsiteX2" fmla="*/ 2046501 w 2652407"/>
                <a:gd name="connsiteY2" fmla="*/ 2395362 h 2650883"/>
                <a:gd name="connsiteX3" fmla="*/ 2652407 w 2652407"/>
                <a:gd name="connsiteY3" fmla="*/ 2636122 h 2650883"/>
                <a:gd name="connsiteX0" fmla="*/ 0 w 2652407"/>
                <a:gd name="connsiteY0" fmla="*/ 1136171 h 2642013"/>
                <a:gd name="connsiteX1" fmla="*/ 894945 w 2652407"/>
                <a:gd name="connsiteY1" fmla="*/ 40188 h 2642013"/>
                <a:gd name="connsiteX2" fmla="*/ 2046501 w 2652407"/>
                <a:gd name="connsiteY2" fmla="*/ 2395362 h 2642013"/>
                <a:gd name="connsiteX3" fmla="*/ 2652407 w 2652407"/>
                <a:gd name="connsiteY3" fmla="*/ 2636122 h 2642013"/>
                <a:gd name="connsiteX0" fmla="*/ 0 w 2652407"/>
                <a:gd name="connsiteY0" fmla="*/ 1136171 h 2642013"/>
                <a:gd name="connsiteX1" fmla="*/ 894945 w 2652407"/>
                <a:gd name="connsiteY1" fmla="*/ 40188 h 2642013"/>
                <a:gd name="connsiteX2" fmla="*/ 2046501 w 2652407"/>
                <a:gd name="connsiteY2" fmla="*/ 2395362 h 2642013"/>
                <a:gd name="connsiteX3" fmla="*/ 2652407 w 2652407"/>
                <a:gd name="connsiteY3" fmla="*/ 2636122 h 2642013"/>
                <a:gd name="connsiteX0" fmla="*/ 0 w 2652407"/>
                <a:gd name="connsiteY0" fmla="*/ 1136171 h 2640157"/>
                <a:gd name="connsiteX1" fmla="*/ 894945 w 2652407"/>
                <a:gd name="connsiteY1" fmla="*/ 40188 h 2640157"/>
                <a:gd name="connsiteX2" fmla="*/ 2046501 w 2652407"/>
                <a:gd name="connsiteY2" fmla="*/ 2395362 h 2640157"/>
                <a:gd name="connsiteX3" fmla="*/ 2652407 w 2652407"/>
                <a:gd name="connsiteY3" fmla="*/ 2636122 h 2640157"/>
                <a:gd name="connsiteX0" fmla="*/ 0 w 2652407"/>
                <a:gd name="connsiteY0" fmla="*/ 1136171 h 2644723"/>
                <a:gd name="connsiteX1" fmla="*/ 894945 w 2652407"/>
                <a:gd name="connsiteY1" fmla="*/ 40188 h 2644723"/>
                <a:gd name="connsiteX2" fmla="*/ 2046501 w 2652407"/>
                <a:gd name="connsiteY2" fmla="*/ 2395362 h 2644723"/>
                <a:gd name="connsiteX3" fmla="*/ 2652407 w 2652407"/>
                <a:gd name="connsiteY3" fmla="*/ 2636122 h 2644723"/>
                <a:gd name="connsiteX0" fmla="*/ 0 w 2652407"/>
                <a:gd name="connsiteY0" fmla="*/ 1136171 h 2646348"/>
                <a:gd name="connsiteX1" fmla="*/ 894945 w 2652407"/>
                <a:gd name="connsiteY1" fmla="*/ 40188 h 2646348"/>
                <a:gd name="connsiteX2" fmla="*/ 2046501 w 2652407"/>
                <a:gd name="connsiteY2" fmla="*/ 2395362 h 2646348"/>
                <a:gd name="connsiteX3" fmla="*/ 2652407 w 2652407"/>
                <a:gd name="connsiteY3" fmla="*/ 2636122 h 2646348"/>
                <a:gd name="connsiteX0" fmla="*/ 0 w 2652407"/>
                <a:gd name="connsiteY0" fmla="*/ 1136171 h 2646348"/>
                <a:gd name="connsiteX1" fmla="*/ 894945 w 2652407"/>
                <a:gd name="connsiteY1" fmla="*/ 40188 h 2646348"/>
                <a:gd name="connsiteX2" fmla="*/ 2046501 w 2652407"/>
                <a:gd name="connsiteY2" fmla="*/ 2395362 h 2646348"/>
                <a:gd name="connsiteX3" fmla="*/ 2652407 w 2652407"/>
                <a:gd name="connsiteY3" fmla="*/ 2636122 h 2646348"/>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52407"/>
                <a:gd name="connsiteY0" fmla="*/ 1136171 h 2645094"/>
                <a:gd name="connsiteX1" fmla="*/ 894945 w 2652407"/>
                <a:gd name="connsiteY1" fmla="*/ 40188 h 2645094"/>
                <a:gd name="connsiteX2" fmla="*/ 2046501 w 2652407"/>
                <a:gd name="connsiteY2" fmla="*/ 2395362 h 2645094"/>
                <a:gd name="connsiteX3" fmla="*/ 2652407 w 2652407"/>
                <a:gd name="connsiteY3" fmla="*/ 2636122 h 2645094"/>
                <a:gd name="connsiteX0" fmla="*/ 0 w 2682040"/>
                <a:gd name="connsiteY0" fmla="*/ 1136171 h 2626405"/>
                <a:gd name="connsiteX1" fmla="*/ 894945 w 2682040"/>
                <a:gd name="connsiteY1" fmla="*/ 40188 h 2626405"/>
                <a:gd name="connsiteX2" fmla="*/ 2046501 w 2682040"/>
                <a:gd name="connsiteY2" fmla="*/ 2395362 h 2626405"/>
                <a:gd name="connsiteX3" fmla="*/ 2682040 w 2682040"/>
                <a:gd name="connsiteY3" fmla="*/ 2614955 h 2626405"/>
              </a:gdLst>
              <a:ahLst/>
              <a:cxnLst>
                <a:cxn ang="0">
                  <a:pos x="connsiteX0" y="connsiteY0"/>
                </a:cxn>
                <a:cxn ang="0">
                  <a:pos x="connsiteX1" y="connsiteY1"/>
                </a:cxn>
                <a:cxn ang="0">
                  <a:pos x="connsiteX2" y="connsiteY2"/>
                </a:cxn>
                <a:cxn ang="0">
                  <a:pos x="connsiteX3" y="connsiteY3"/>
                </a:cxn>
              </a:cxnLst>
              <a:rect l="l" t="t" r="r" b="b"/>
              <a:pathLst>
                <a:path w="2682040" h="2626405">
                  <a:moveTo>
                    <a:pt x="0" y="1136171"/>
                  </a:moveTo>
                  <a:cubicBezTo>
                    <a:pt x="279400" y="479013"/>
                    <a:pt x="553861" y="-169677"/>
                    <a:pt x="894945" y="40188"/>
                  </a:cubicBezTo>
                  <a:cubicBezTo>
                    <a:pt x="1236029" y="250053"/>
                    <a:pt x="1809074" y="2162169"/>
                    <a:pt x="2046501" y="2395362"/>
                  </a:cubicBezTo>
                  <a:cubicBezTo>
                    <a:pt x="2279694" y="2632789"/>
                    <a:pt x="2602057" y="2644138"/>
                    <a:pt x="2682040" y="2614955"/>
                  </a:cubicBezTo>
                </a:path>
              </a:pathLst>
            </a:custGeom>
            <a:noFill/>
            <a:ln>
              <a:solidFill>
                <a:srgbClr val="CB0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a:extLst>
                <a:ext uri="{FF2B5EF4-FFF2-40B4-BE49-F238E27FC236}">
                  <a16:creationId xmlns:a16="http://schemas.microsoft.com/office/drawing/2014/main" id="{6780CBDA-1BFA-4064-AAB8-BDC18539709E}"/>
                </a:ext>
              </a:extLst>
            </p:cNvPr>
            <p:cNvCxnSpPr>
              <a:cxnSpLocks/>
            </p:cNvCxnSpPr>
            <p:nvPr/>
          </p:nvCxnSpPr>
          <p:spPr>
            <a:xfrm>
              <a:off x="4822297" y="3188406"/>
              <a:ext cx="46566" cy="3092591"/>
            </a:xfrm>
            <a:prstGeom prst="line">
              <a:avLst/>
            </a:prstGeom>
            <a:ln w="6350">
              <a:solidFill>
                <a:srgbClr val="CB0BBD"/>
              </a:solidFill>
              <a:prstDash val="dash"/>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75513411-D57F-4998-8B25-455B86385BBF}"/>
                </a:ext>
              </a:extLst>
            </p:cNvPr>
            <p:cNvSpPr txBox="1"/>
            <p:nvPr/>
          </p:nvSpPr>
          <p:spPr>
            <a:xfrm>
              <a:off x="4540454" y="6159827"/>
              <a:ext cx="756798" cy="546445"/>
            </a:xfrm>
            <a:prstGeom prst="rect">
              <a:avLst/>
            </a:prstGeom>
            <a:noFill/>
          </p:spPr>
          <p:txBody>
            <a:bodyPr wrap="square" rtlCol="0">
              <a:spAutoFit/>
            </a:bodyPr>
            <a:lstStyle/>
            <a:p>
              <a:r>
                <a:rPr lang="en-US" altLang="zh-TW" sz="1200" dirty="0" err="1">
                  <a:solidFill>
                    <a:srgbClr val="CB0BBD"/>
                  </a:solidFill>
                  <a:latin typeface="Arial" panose="020B0604020202020204" pitchFamily="34" charset="0"/>
                  <a:ea typeface="標楷體" panose="03000509000000000000" pitchFamily="65" charset="-120"/>
                  <a:cs typeface="Arial" panose="020B0604020202020204" pitchFamily="34" charset="0"/>
                </a:rPr>
                <a:t>u</a:t>
              </a:r>
              <a:r>
                <a:rPr lang="en-US" altLang="zh-TW" sz="1200" baseline="-25000" dirty="0" err="1">
                  <a:solidFill>
                    <a:srgbClr val="CB0BBD"/>
                  </a:solidFill>
                  <a:latin typeface="Arial" panose="020B0604020202020204" pitchFamily="34" charset="0"/>
                  <a:ea typeface="標楷體" panose="03000509000000000000" pitchFamily="65" charset="-120"/>
                  <a:cs typeface="Arial" panose="020B0604020202020204" pitchFamily="34" charset="0"/>
                </a:rPr>
                <a:t>H</a:t>
              </a:r>
              <a:endParaRPr lang="zh-TW" altLang="en-US" sz="1200" baseline="-25000" dirty="0">
                <a:solidFill>
                  <a:srgbClr val="CB0BBD"/>
                </a:solidFill>
              </a:endParaRPr>
            </a:p>
          </p:txBody>
        </p:sp>
        <p:cxnSp>
          <p:nvCxnSpPr>
            <p:cNvPr id="38" name="直線接點 37">
              <a:extLst>
                <a:ext uri="{FF2B5EF4-FFF2-40B4-BE49-F238E27FC236}">
                  <a16:creationId xmlns:a16="http://schemas.microsoft.com/office/drawing/2014/main" id="{C8D3A1D9-A3F6-469C-A943-328EDE28B7CA}"/>
                </a:ext>
              </a:extLst>
            </p:cNvPr>
            <p:cNvCxnSpPr>
              <a:cxnSpLocks/>
              <a:endCxn id="42" idx="2"/>
            </p:cNvCxnSpPr>
            <p:nvPr/>
          </p:nvCxnSpPr>
          <p:spPr>
            <a:xfrm>
              <a:off x="5248137" y="3686239"/>
              <a:ext cx="8309" cy="2519638"/>
            </a:xfrm>
            <a:prstGeom prst="line">
              <a:avLst/>
            </a:prstGeom>
            <a:ln w="63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CD01F661-958F-403D-8518-2FDC54D6F58A}"/>
                </a:ext>
              </a:extLst>
            </p:cNvPr>
            <p:cNvSpPr txBox="1"/>
            <p:nvPr/>
          </p:nvSpPr>
          <p:spPr>
            <a:xfrm>
              <a:off x="5009370" y="6176755"/>
              <a:ext cx="680424" cy="541511"/>
            </a:xfrm>
            <a:prstGeom prst="rect">
              <a:avLst/>
            </a:prstGeom>
            <a:noFill/>
          </p:spPr>
          <p:txBody>
            <a:bodyPr wrap="square" rtlCol="0">
              <a:spAutoFit/>
            </a:bodyPr>
            <a:lstStyle/>
            <a:p>
              <a:r>
                <a:rPr lang="en-US" altLang="zh-TW" sz="1200" dirty="0">
                  <a:solidFill>
                    <a:srgbClr val="FF0000"/>
                  </a:solidFill>
                  <a:latin typeface="Arial" panose="020B0604020202020204" pitchFamily="34" charset="0"/>
                  <a:ea typeface="標楷體" panose="03000509000000000000" pitchFamily="65" charset="-120"/>
                  <a:cs typeface="Arial" panose="020B0604020202020204" pitchFamily="34" charset="0"/>
                </a:rPr>
                <a:t>t</a:t>
              </a:r>
              <a:r>
                <a:rPr lang="en-US" altLang="zh-TW" sz="1200"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d</a:t>
              </a:r>
              <a:endParaRPr lang="zh-TW" altLang="en-US" sz="1200" baseline="-25000" dirty="0">
                <a:solidFill>
                  <a:srgbClr val="FF0000"/>
                </a:solidFill>
              </a:endParaRPr>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37FA70F4-8DB0-4997-AD47-39D3C7EFA49D}"/>
                    </a:ext>
                  </a:extLst>
                </p:cNvPr>
                <p:cNvSpPr txBox="1"/>
                <p:nvPr/>
              </p:nvSpPr>
              <p:spPr>
                <a:xfrm>
                  <a:off x="3919357" y="2928434"/>
                  <a:ext cx="1022435" cy="716070"/>
                </a:xfrm>
                <a:prstGeom prst="rect">
                  <a:avLst/>
                </a:prstGeom>
                <a:noFill/>
              </p:spPr>
              <p:txBody>
                <a:bodyPr wrap="square" rtlCol="0">
                  <a:spAutoFit/>
                </a:bodyPr>
                <a:lstStyle/>
                <a:p>
                  <a14:m>
                    <m:oMath xmlns:m="http://schemas.openxmlformats.org/officeDocument/2006/math">
                      <m:r>
                        <a:rPr lang="zh-TW" altLang="en-US" sz="1800" i="1" smtClean="0">
                          <a:solidFill>
                            <a:srgbClr val="CB0BBD"/>
                          </a:solidFill>
                          <a:latin typeface="Cambria Math" panose="02040503050406030204" pitchFamily="18" charset="0"/>
                          <a:ea typeface="標楷體" panose="03000509000000000000" pitchFamily="65" charset="-120"/>
                          <a:cs typeface="Arial" panose="020B0604020202020204" pitchFamily="34" charset="0"/>
                        </a:rPr>
                        <m:t>𝜎</m:t>
                      </m:r>
                    </m:oMath>
                  </a14:m>
                  <a:r>
                    <a:rPr lang="en-US" altLang="zh-TW" baseline="-25000" dirty="0">
                      <a:solidFill>
                        <a:srgbClr val="CB0BBD"/>
                      </a:solidFill>
                    </a:rPr>
                    <a:t>H</a:t>
                  </a:r>
                  <a:endParaRPr lang="zh-TW" altLang="en-US" baseline="-25000" dirty="0">
                    <a:solidFill>
                      <a:srgbClr val="CB0BBD"/>
                    </a:solidFill>
                  </a:endParaRPr>
                </a:p>
              </p:txBody>
            </p:sp>
          </mc:Choice>
          <mc:Fallback xmlns="">
            <p:sp>
              <p:nvSpPr>
                <p:cNvPr id="96" name="文字方塊 95">
                  <a:extLst>
                    <a:ext uri="{FF2B5EF4-FFF2-40B4-BE49-F238E27FC236}">
                      <a16:creationId xmlns:a16="http://schemas.microsoft.com/office/drawing/2014/main" id="{AF9C4831-D7E4-4651-97F7-0A03761BF8B8}"/>
                    </a:ext>
                  </a:extLst>
                </p:cNvPr>
                <p:cNvSpPr txBox="1">
                  <a:spLocks noRot="1" noChangeAspect="1" noMove="1" noResize="1" noEditPoints="1" noAdjustHandles="1" noChangeArrowheads="1" noChangeShapeType="1" noTextEdit="1"/>
                </p:cNvSpPr>
                <p:nvPr/>
              </p:nvSpPr>
              <p:spPr>
                <a:xfrm>
                  <a:off x="3919357" y="2928434"/>
                  <a:ext cx="1022435" cy="716070"/>
                </a:xfrm>
                <a:prstGeom prst="rect">
                  <a:avLst/>
                </a:prstGeom>
                <a:blipFill>
                  <a:blip r:embed="rId7"/>
                  <a:stretch>
                    <a:fillRect b="-23333"/>
                  </a:stretch>
                </a:blipFill>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AA3BBA49-C16C-4BC0-B0C0-BD47DD3EFC03}"/>
                </a:ext>
              </a:extLst>
            </p:cNvPr>
            <p:cNvSpPr txBox="1"/>
            <p:nvPr/>
          </p:nvSpPr>
          <p:spPr>
            <a:xfrm>
              <a:off x="8175049" y="5982613"/>
              <a:ext cx="715863" cy="541511"/>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t </a:t>
              </a:r>
              <a:endParaRPr lang="zh-TW" altLang="en-US" sz="1200" dirty="0"/>
            </a:p>
          </p:txBody>
        </p:sp>
        <p:sp>
          <p:nvSpPr>
            <p:cNvPr id="42" name="直角三角形 41">
              <a:extLst>
                <a:ext uri="{FF2B5EF4-FFF2-40B4-BE49-F238E27FC236}">
                  <a16:creationId xmlns:a16="http://schemas.microsoft.com/office/drawing/2014/main" id="{5A158878-BF0A-468C-96A1-12F138E4B53F}"/>
                </a:ext>
              </a:extLst>
            </p:cNvPr>
            <p:cNvSpPr/>
            <p:nvPr/>
          </p:nvSpPr>
          <p:spPr>
            <a:xfrm>
              <a:off x="5256446" y="3916591"/>
              <a:ext cx="1016714" cy="2289285"/>
            </a:xfrm>
            <a:prstGeom prst="rtTriangle">
              <a:avLst/>
            </a:prstGeom>
            <a:solidFill>
              <a:srgbClr val="CB0B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A6B1F071-D945-4154-9AC9-65C245003835}"/>
                </a:ext>
              </a:extLst>
            </p:cNvPr>
            <p:cNvSpPr txBox="1"/>
            <p:nvPr/>
          </p:nvSpPr>
          <p:spPr>
            <a:xfrm>
              <a:off x="3426535" y="2783087"/>
              <a:ext cx="715863" cy="541511"/>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c </a:t>
              </a:r>
              <a:endParaRPr lang="zh-TW" altLang="en-US" sz="1200" dirty="0"/>
            </a:p>
          </p:txBody>
        </p:sp>
        <p:sp>
          <p:nvSpPr>
            <p:cNvPr id="103" name="文字方塊 102">
              <a:extLst>
                <a:ext uri="{FF2B5EF4-FFF2-40B4-BE49-F238E27FC236}">
                  <a16:creationId xmlns:a16="http://schemas.microsoft.com/office/drawing/2014/main" id="{BE1BA5EA-F8F0-4BC4-B1EB-14B3C8847AD3}"/>
                </a:ext>
              </a:extLst>
            </p:cNvPr>
            <p:cNvSpPr txBox="1"/>
            <p:nvPr/>
          </p:nvSpPr>
          <p:spPr>
            <a:xfrm>
              <a:off x="14473339" y="2725730"/>
              <a:ext cx="715864" cy="541511"/>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c </a:t>
              </a:r>
              <a:endParaRPr lang="zh-TW" altLang="en-US" sz="1200" dirty="0"/>
            </a:p>
          </p:txBody>
        </p:sp>
      </p:grpSp>
      <p:grpSp>
        <p:nvGrpSpPr>
          <p:cNvPr id="44" name="群組 43">
            <a:extLst>
              <a:ext uri="{FF2B5EF4-FFF2-40B4-BE49-F238E27FC236}">
                <a16:creationId xmlns:a16="http://schemas.microsoft.com/office/drawing/2014/main" id="{8E0A7EEA-6F04-406A-938E-6D3F9373E407}"/>
              </a:ext>
            </a:extLst>
          </p:cNvPr>
          <p:cNvGrpSpPr/>
          <p:nvPr/>
        </p:nvGrpSpPr>
        <p:grpSpPr>
          <a:xfrm>
            <a:off x="9850018" y="4739857"/>
            <a:ext cx="1890087" cy="2042889"/>
            <a:chOff x="3801758" y="2835054"/>
            <a:chExt cx="3780939" cy="3886967"/>
          </a:xfrm>
        </p:grpSpPr>
        <p:cxnSp>
          <p:nvCxnSpPr>
            <p:cNvPr id="45" name="直線單箭頭接點 44">
              <a:extLst>
                <a:ext uri="{FF2B5EF4-FFF2-40B4-BE49-F238E27FC236}">
                  <a16:creationId xmlns:a16="http://schemas.microsoft.com/office/drawing/2014/main" id="{39575657-C5A2-4D72-BB89-3E99E9A613F8}"/>
                </a:ext>
              </a:extLst>
            </p:cNvPr>
            <p:cNvCxnSpPr>
              <a:cxnSpLocks/>
            </p:cNvCxnSpPr>
            <p:nvPr/>
          </p:nvCxnSpPr>
          <p:spPr>
            <a:xfrm flipV="1">
              <a:off x="3801758" y="6194980"/>
              <a:ext cx="3453900" cy="16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45">
              <a:extLst>
                <a:ext uri="{FF2B5EF4-FFF2-40B4-BE49-F238E27FC236}">
                  <a16:creationId xmlns:a16="http://schemas.microsoft.com/office/drawing/2014/main" id="{AB575862-A3C1-49FD-A735-E487ED2692D1}"/>
                </a:ext>
              </a:extLst>
            </p:cNvPr>
            <p:cNvCxnSpPr>
              <a:cxnSpLocks/>
            </p:cNvCxnSpPr>
            <p:nvPr/>
          </p:nvCxnSpPr>
          <p:spPr>
            <a:xfrm flipH="1" flipV="1">
              <a:off x="4011619" y="2935158"/>
              <a:ext cx="19048" cy="3496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手繪多邊形: 圖案 46">
              <a:extLst>
                <a:ext uri="{FF2B5EF4-FFF2-40B4-BE49-F238E27FC236}">
                  <a16:creationId xmlns:a16="http://schemas.microsoft.com/office/drawing/2014/main" id="{6659F0D1-EDD4-4835-BB46-F14587152AA9}"/>
                </a:ext>
              </a:extLst>
            </p:cNvPr>
            <p:cNvSpPr/>
            <p:nvPr/>
          </p:nvSpPr>
          <p:spPr>
            <a:xfrm>
              <a:off x="4015767" y="3079498"/>
              <a:ext cx="1591278" cy="3059322"/>
            </a:xfrm>
            <a:custGeom>
              <a:avLst/>
              <a:gdLst>
                <a:gd name="connsiteX0" fmla="*/ 0 w 1083013"/>
                <a:gd name="connsiteY0" fmla="*/ 879485 h 2721256"/>
                <a:gd name="connsiteX1" fmla="*/ 440987 w 1083013"/>
                <a:gd name="connsiteY1" fmla="*/ 88302 h 2721256"/>
                <a:gd name="connsiteX2" fmla="*/ 1083013 w 1083013"/>
                <a:gd name="connsiteY2" fmla="*/ 2721256 h 2721256"/>
                <a:gd name="connsiteX0" fmla="*/ 0 w 1083013"/>
                <a:gd name="connsiteY0" fmla="*/ 879485 h 2721256"/>
                <a:gd name="connsiteX1" fmla="*/ 440987 w 1083013"/>
                <a:gd name="connsiteY1" fmla="*/ 88302 h 2721256"/>
                <a:gd name="connsiteX2" fmla="*/ 1083013 w 1083013"/>
                <a:gd name="connsiteY2" fmla="*/ 2721256 h 2721256"/>
                <a:gd name="connsiteX0" fmla="*/ 0 w 1083013"/>
                <a:gd name="connsiteY0" fmla="*/ 879485 h 2721256"/>
                <a:gd name="connsiteX1" fmla="*/ 440987 w 1083013"/>
                <a:gd name="connsiteY1" fmla="*/ 88302 h 2721256"/>
                <a:gd name="connsiteX2" fmla="*/ 1083013 w 1083013"/>
                <a:gd name="connsiteY2" fmla="*/ 2721256 h 2721256"/>
                <a:gd name="connsiteX0" fmla="*/ 0 w 1250644"/>
                <a:gd name="connsiteY0" fmla="*/ 879485 h 2624935"/>
                <a:gd name="connsiteX1" fmla="*/ 440987 w 1250644"/>
                <a:gd name="connsiteY1" fmla="*/ 88302 h 2624935"/>
                <a:gd name="connsiteX2" fmla="*/ 1250644 w 1250644"/>
                <a:gd name="connsiteY2" fmla="*/ 2624935 h 2624935"/>
                <a:gd name="connsiteX0" fmla="*/ 0 w 1250644"/>
                <a:gd name="connsiteY0" fmla="*/ 879485 h 2624935"/>
                <a:gd name="connsiteX1" fmla="*/ 440987 w 1250644"/>
                <a:gd name="connsiteY1" fmla="*/ 88302 h 2624935"/>
                <a:gd name="connsiteX2" fmla="*/ 1250644 w 1250644"/>
                <a:gd name="connsiteY2" fmla="*/ 2624935 h 2624935"/>
              </a:gdLst>
              <a:ahLst/>
              <a:cxnLst>
                <a:cxn ang="0">
                  <a:pos x="connsiteX0" y="connsiteY0"/>
                </a:cxn>
                <a:cxn ang="0">
                  <a:pos x="connsiteX1" y="connsiteY1"/>
                </a:cxn>
                <a:cxn ang="0">
                  <a:pos x="connsiteX2" y="connsiteY2"/>
                </a:cxn>
              </a:cxnLst>
              <a:rect l="l" t="t" r="r" b="b"/>
              <a:pathLst>
                <a:path w="1250644" h="2624935">
                  <a:moveTo>
                    <a:pt x="0" y="879485"/>
                  </a:moveTo>
                  <a:cubicBezTo>
                    <a:pt x="130242" y="330412"/>
                    <a:pt x="260485" y="-218660"/>
                    <a:pt x="440987" y="88302"/>
                  </a:cubicBezTo>
                  <a:cubicBezTo>
                    <a:pt x="621489" y="395264"/>
                    <a:pt x="753189" y="2254203"/>
                    <a:pt x="1250644" y="262493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48" name="直線接點 47">
              <a:extLst>
                <a:ext uri="{FF2B5EF4-FFF2-40B4-BE49-F238E27FC236}">
                  <a16:creationId xmlns:a16="http://schemas.microsoft.com/office/drawing/2014/main" id="{19B1FFFC-97CA-462D-AC97-7950281F555B}"/>
                </a:ext>
              </a:extLst>
            </p:cNvPr>
            <p:cNvCxnSpPr>
              <a:cxnSpLocks/>
            </p:cNvCxnSpPr>
            <p:nvPr/>
          </p:nvCxnSpPr>
          <p:spPr>
            <a:xfrm>
              <a:off x="4447783" y="2894336"/>
              <a:ext cx="50132" cy="3386660"/>
            </a:xfrm>
            <a:prstGeom prst="line">
              <a:avLst/>
            </a:prstGeom>
            <a:ln w="63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C5463D74-92B4-4197-A05E-F96057878F7B}"/>
                </a:ext>
              </a:extLst>
            </p:cNvPr>
            <p:cNvSpPr txBox="1"/>
            <p:nvPr/>
          </p:nvSpPr>
          <p:spPr>
            <a:xfrm>
              <a:off x="4172899" y="6194980"/>
              <a:ext cx="751314" cy="527041"/>
            </a:xfrm>
            <a:prstGeom prst="rect">
              <a:avLst/>
            </a:prstGeom>
            <a:noFill/>
          </p:spPr>
          <p:txBody>
            <a:bodyPr wrap="square" rtlCol="0">
              <a:spAutoFit/>
            </a:bodyPr>
            <a:lstStyle/>
            <a:p>
              <a:r>
                <a:rPr lang="en-US" altLang="zh-TW" sz="1200" dirty="0" err="1">
                  <a:solidFill>
                    <a:srgbClr val="00B0F0"/>
                  </a:solidFill>
                  <a:latin typeface="Arial" panose="020B0604020202020204" pitchFamily="34" charset="0"/>
                  <a:ea typeface="標楷體" panose="03000509000000000000" pitchFamily="65" charset="-120"/>
                  <a:cs typeface="Arial" panose="020B0604020202020204" pitchFamily="34" charset="0"/>
                </a:rPr>
                <a:t>u</a:t>
              </a:r>
              <a:r>
                <a:rPr lang="en-US" altLang="zh-TW" sz="1200" baseline="-25000" dirty="0" err="1">
                  <a:solidFill>
                    <a:srgbClr val="00B0F0"/>
                  </a:solidFill>
                  <a:latin typeface="Arial" panose="020B0604020202020204" pitchFamily="34" charset="0"/>
                  <a:ea typeface="標楷體" panose="03000509000000000000" pitchFamily="65" charset="-120"/>
                  <a:cs typeface="Arial" panose="020B0604020202020204" pitchFamily="34" charset="0"/>
                </a:rPr>
                <a:t>L</a:t>
              </a:r>
              <a:endParaRPr lang="zh-TW" altLang="en-US" sz="1200" dirty="0">
                <a:solidFill>
                  <a:srgbClr val="00B0F0"/>
                </a:solidFill>
              </a:endParaRPr>
            </a:p>
          </p:txBody>
        </p:sp>
        <p:cxnSp>
          <p:nvCxnSpPr>
            <p:cNvPr id="50" name="直線接點 49">
              <a:extLst>
                <a:ext uri="{FF2B5EF4-FFF2-40B4-BE49-F238E27FC236}">
                  <a16:creationId xmlns:a16="http://schemas.microsoft.com/office/drawing/2014/main" id="{A9671223-98BC-481F-8C9F-2B3B224513D6}"/>
                </a:ext>
              </a:extLst>
            </p:cNvPr>
            <p:cNvCxnSpPr>
              <a:cxnSpLocks/>
            </p:cNvCxnSpPr>
            <p:nvPr/>
          </p:nvCxnSpPr>
          <p:spPr>
            <a:xfrm flipH="1">
              <a:off x="5261650" y="3550353"/>
              <a:ext cx="906" cy="2723227"/>
            </a:xfrm>
            <a:prstGeom prst="line">
              <a:avLst/>
            </a:prstGeom>
            <a:ln w="63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51DE8B2A-2D6D-4F31-AB3D-9292B6BA881E}"/>
                </a:ext>
              </a:extLst>
            </p:cNvPr>
            <p:cNvSpPr txBox="1"/>
            <p:nvPr/>
          </p:nvSpPr>
          <p:spPr>
            <a:xfrm>
              <a:off x="5040514" y="6167737"/>
              <a:ext cx="750412" cy="527041"/>
            </a:xfrm>
            <a:prstGeom prst="rect">
              <a:avLst/>
            </a:prstGeom>
            <a:noFill/>
          </p:spPr>
          <p:txBody>
            <a:bodyPr wrap="square" rtlCol="0">
              <a:spAutoFit/>
            </a:bodyPr>
            <a:lstStyle/>
            <a:p>
              <a:r>
                <a:rPr lang="en-US" altLang="zh-TW" sz="1200" dirty="0">
                  <a:solidFill>
                    <a:srgbClr val="FF0000"/>
                  </a:solidFill>
                  <a:latin typeface="Arial" panose="020B0604020202020204" pitchFamily="34" charset="0"/>
                  <a:ea typeface="標楷體" panose="03000509000000000000" pitchFamily="65" charset="-120"/>
                  <a:cs typeface="Arial" panose="020B0604020202020204" pitchFamily="34" charset="0"/>
                </a:rPr>
                <a:t>t</a:t>
              </a:r>
              <a:r>
                <a:rPr lang="en-US" altLang="zh-TW" sz="1200" baseline="-25000" dirty="0">
                  <a:solidFill>
                    <a:srgbClr val="FF0000"/>
                  </a:solidFill>
                  <a:latin typeface="Arial" panose="020B0604020202020204" pitchFamily="34" charset="0"/>
                  <a:ea typeface="標楷體" panose="03000509000000000000" pitchFamily="65" charset="-120"/>
                  <a:cs typeface="Arial" panose="020B0604020202020204" pitchFamily="34" charset="0"/>
                </a:rPr>
                <a:t>d</a:t>
              </a:r>
              <a:endParaRPr lang="zh-TW" altLang="en-US" sz="1200" baseline="-25000" dirty="0">
                <a:solidFill>
                  <a:srgbClr val="FF0000"/>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D4A9BFD9-27AD-4F6C-A7CF-02DC13C72E7F}"/>
                    </a:ext>
                  </a:extLst>
                </p:cNvPr>
                <p:cNvSpPr txBox="1"/>
                <p:nvPr/>
              </p:nvSpPr>
              <p:spPr>
                <a:xfrm>
                  <a:off x="4399003" y="2835054"/>
                  <a:ext cx="975271" cy="7027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1800" i="1" smtClean="0">
                            <a:solidFill>
                              <a:srgbClr val="00B0F0"/>
                            </a:solidFill>
                            <a:latin typeface="Cambria Math" panose="02040503050406030204" pitchFamily="18" charset="0"/>
                            <a:ea typeface="標楷體" panose="03000509000000000000" pitchFamily="65" charset="-120"/>
                            <a:cs typeface="Arial" panose="020B0604020202020204" pitchFamily="34" charset="0"/>
                          </a:rPr>
                          <m:t>𝜎</m:t>
                        </m:r>
                        <m:r>
                          <a:rPr lang="en-US" altLang="zh-TW" sz="1800" b="0" i="1" baseline="-25000" smtClean="0">
                            <a:solidFill>
                              <a:srgbClr val="00B0F0"/>
                            </a:solidFill>
                            <a:latin typeface="Cambria Math" panose="02040503050406030204" pitchFamily="18" charset="0"/>
                            <a:ea typeface="標楷體" panose="03000509000000000000" pitchFamily="65" charset="-120"/>
                            <a:cs typeface="Arial" panose="020B0604020202020204" pitchFamily="34" charset="0"/>
                          </a:rPr>
                          <m:t>𝐿</m:t>
                        </m:r>
                      </m:oMath>
                    </m:oMathPara>
                  </a14:m>
                  <a:endParaRPr lang="zh-TW" altLang="en-US" baseline="-25000" dirty="0">
                    <a:solidFill>
                      <a:srgbClr val="00B0F0"/>
                    </a:solidFill>
                  </a:endParaRPr>
                </a:p>
              </p:txBody>
            </p:sp>
          </mc:Choice>
          <mc:Fallback xmlns="">
            <p:sp>
              <p:nvSpPr>
                <p:cNvPr id="118" name="文字方塊 117">
                  <a:extLst>
                    <a:ext uri="{FF2B5EF4-FFF2-40B4-BE49-F238E27FC236}">
                      <a16:creationId xmlns:a16="http://schemas.microsoft.com/office/drawing/2014/main" id="{6E56F0B4-BB5C-4EBB-A79E-554D389F5DBB}"/>
                    </a:ext>
                  </a:extLst>
                </p:cNvPr>
                <p:cNvSpPr txBox="1">
                  <a:spLocks noRot="1" noChangeAspect="1" noMove="1" noResize="1" noEditPoints="1" noAdjustHandles="1" noChangeArrowheads="1" noChangeShapeType="1" noTextEdit="1"/>
                </p:cNvSpPr>
                <p:nvPr/>
              </p:nvSpPr>
              <p:spPr>
                <a:xfrm>
                  <a:off x="4399003" y="2835054"/>
                  <a:ext cx="975271" cy="702721"/>
                </a:xfrm>
                <a:prstGeom prst="rect">
                  <a:avLst/>
                </a:prstGeom>
                <a:blipFill>
                  <a:blip r:embed="rId8"/>
                  <a:stretch>
                    <a:fillRect/>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404BE283-8A73-4D71-BA4C-B82BE57229A2}"/>
                </a:ext>
              </a:extLst>
            </p:cNvPr>
            <p:cNvSpPr txBox="1"/>
            <p:nvPr/>
          </p:nvSpPr>
          <p:spPr>
            <a:xfrm>
              <a:off x="6961121" y="5769236"/>
              <a:ext cx="621576" cy="527041"/>
            </a:xfrm>
            <a:prstGeom prst="rect">
              <a:avLst/>
            </a:prstGeom>
            <a:noFill/>
          </p:spPr>
          <p:txBody>
            <a:bodyPr wrap="square" rtlCol="0">
              <a:spAutoFit/>
            </a:bodyPr>
            <a:lstStyle/>
            <a:p>
              <a:pPr algn="ctr"/>
              <a:r>
                <a:rPr lang="en-US" altLang="zh-TW" sz="1200" dirty="0">
                  <a:latin typeface="Arial" panose="020B0604020202020204" pitchFamily="34" charset="0"/>
                  <a:ea typeface="標楷體" panose="03000509000000000000" pitchFamily="65" charset="-120"/>
                  <a:cs typeface="Arial" panose="020B0604020202020204" pitchFamily="34" charset="0"/>
                </a:rPr>
                <a:t>t</a:t>
              </a:r>
              <a:endParaRPr lang="zh-TW" altLang="en-US" sz="1200" dirty="0"/>
            </a:p>
          </p:txBody>
        </p:sp>
        <p:sp>
          <p:nvSpPr>
            <p:cNvPr id="54" name="直角三角形 53">
              <a:extLst>
                <a:ext uri="{FF2B5EF4-FFF2-40B4-BE49-F238E27FC236}">
                  <a16:creationId xmlns:a16="http://schemas.microsoft.com/office/drawing/2014/main" id="{E5A75A1F-AF54-4239-A596-9549EAA78840}"/>
                </a:ext>
              </a:extLst>
            </p:cNvPr>
            <p:cNvSpPr/>
            <p:nvPr/>
          </p:nvSpPr>
          <p:spPr>
            <a:xfrm>
              <a:off x="5253071" y="5689170"/>
              <a:ext cx="373852" cy="508135"/>
            </a:xfrm>
            <a:prstGeom prst="rtTriangle">
              <a:avLst/>
            </a:prstGeom>
            <a:solidFill>
              <a:srgbClr val="00B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文字方塊 54">
            <a:extLst>
              <a:ext uri="{FF2B5EF4-FFF2-40B4-BE49-F238E27FC236}">
                <a16:creationId xmlns:a16="http://schemas.microsoft.com/office/drawing/2014/main" id="{3F849123-25F0-485D-A257-C704FAF79D38}"/>
              </a:ext>
            </a:extLst>
          </p:cNvPr>
          <p:cNvSpPr txBox="1"/>
          <p:nvPr/>
        </p:nvSpPr>
        <p:spPr>
          <a:xfrm>
            <a:off x="6929255" y="5786439"/>
            <a:ext cx="2676008" cy="830997"/>
          </a:xfrm>
          <a:prstGeom prst="rect">
            <a:avLst/>
          </a:prstGeom>
          <a:noFill/>
        </p:spPr>
        <p:txBody>
          <a:bodyPr wrap="square" rtlCol="0">
            <a:spAutoFit/>
          </a:bodyPr>
          <a:lstStyle/>
          <a:p>
            <a:r>
              <a:rPr lang="en-US" altLang="zh-TW" sz="1600" dirty="0">
                <a:latin typeface="Arial" panose="020B0604020202020204" pitchFamily="34" charset="0"/>
                <a:ea typeface="標楷體" panose="03000509000000000000" pitchFamily="65" charset="-120"/>
                <a:cs typeface="Arial" panose="020B0604020202020204" pitchFamily="34" charset="0"/>
              </a:rPr>
              <a:t>MSB or MSP bit determine the error rate of the entire block(register)</a:t>
            </a:r>
            <a:endParaRPr lang="zh-TW" altLang="en-US" sz="1600" dirty="0">
              <a:latin typeface="Arial" panose="020B0604020202020204" pitchFamily="34" charset="0"/>
              <a:ea typeface="標楷體" panose="03000509000000000000" pitchFamily="65" charset="-120"/>
              <a:cs typeface="Arial" panose="020B0604020202020204" pitchFamily="34" charset="0"/>
            </a:endParaRPr>
          </a:p>
        </p:txBody>
      </p:sp>
      <p:grpSp>
        <p:nvGrpSpPr>
          <p:cNvPr id="56" name="群組 55">
            <a:extLst>
              <a:ext uri="{FF2B5EF4-FFF2-40B4-BE49-F238E27FC236}">
                <a16:creationId xmlns:a16="http://schemas.microsoft.com/office/drawing/2014/main" id="{1A423F40-449A-4B5D-9A29-DBE0CB4BCD82}"/>
              </a:ext>
            </a:extLst>
          </p:cNvPr>
          <p:cNvGrpSpPr/>
          <p:nvPr/>
        </p:nvGrpSpPr>
        <p:grpSpPr>
          <a:xfrm>
            <a:off x="4381098" y="1378850"/>
            <a:ext cx="7349297" cy="3379003"/>
            <a:chOff x="2288011" y="1450141"/>
            <a:chExt cx="8086239" cy="3721441"/>
          </a:xfrm>
        </p:grpSpPr>
        <p:sp>
          <p:nvSpPr>
            <p:cNvPr id="57" name="文字方塊 56">
              <a:extLst>
                <a:ext uri="{FF2B5EF4-FFF2-40B4-BE49-F238E27FC236}">
                  <a16:creationId xmlns:a16="http://schemas.microsoft.com/office/drawing/2014/main" id="{0F36D5B0-9CC6-40E8-AF8F-5449057E10DD}"/>
                </a:ext>
              </a:extLst>
            </p:cNvPr>
            <p:cNvSpPr txBox="1"/>
            <p:nvPr/>
          </p:nvSpPr>
          <p:spPr>
            <a:xfrm>
              <a:off x="5328753" y="1629241"/>
              <a:ext cx="1789322" cy="586843"/>
            </a:xfrm>
            <a:prstGeom prst="rect">
              <a:avLst/>
            </a:prstGeom>
            <a:noFill/>
            <a:ln w="28575">
              <a:solidFill>
                <a:srgbClr val="002060"/>
              </a:solidFill>
            </a:ln>
          </p:spPr>
          <p:txBody>
            <a:bodyPr wrap="square" rtlCol="0">
              <a:spAutoFit/>
            </a:bodyPr>
            <a:lstStyle/>
            <a:p>
              <a:pPr algn="ctr"/>
              <a:r>
                <a:rPr lang="en-US" altLang="zh-TW" sz="1400" dirty="0">
                  <a:latin typeface="Arial" panose="020B0604020202020204" pitchFamily="34" charset="0"/>
                  <a:cs typeface="Arial" panose="020B0604020202020204" pitchFamily="34" charset="0"/>
                </a:rPr>
                <a:t>n-bits </a:t>
              </a:r>
            </a:p>
            <a:p>
              <a:pPr algn="ctr"/>
              <a:r>
                <a:rPr lang="en-US" altLang="zh-TW" sz="1400" dirty="0">
                  <a:latin typeface="Arial" panose="020B0604020202020204" pitchFamily="34" charset="0"/>
                  <a:cs typeface="Arial" panose="020B0604020202020204" pitchFamily="34" charset="0"/>
                </a:rPr>
                <a:t>Adder</a:t>
              </a:r>
              <a:endParaRPr lang="zh-TW" altLang="en-US" sz="1400" dirty="0">
                <a:latin typeface="Arial" panose="020B0604020202020204" pitchFamily="34" charset="0"/>
                <a:cs typeface="Arial" panose="020B0604020202020204" pitchFamily="34" charset="0"/>
              </a:endParaRPr>
            </a:p>
          </p:txBody>
        </p:sp>
        <p:cxnSp>
          <p:nvCxnSpPr>
            <p:cNvPr id="58" name="直線單箭頭接點 57">
              <a:extLst>
                <a:ext uri="{FF2B5EF4-FFF2-40B4-BE49-F238E27FC236}">
                  <a16:creationId xmlns:a16="http://schemas.microsoft.com/office/drawing/2014/main" id="{E07D18D9-C8D0-459A-9C8A-42341B562364}"/>
                </a:ext>
              </a:extLst>
            </p:cNvPr>
            <p:cNvCxnSpPr>
              <a:cxnSpLocks/>
            </p:cNvCxnSpPr>
            <p:nvPr/>
          </p:nvCxnSpPr>
          <p:spPr>
            <a:xfrm flipH="1">
              <a:off x="7171155" y="2106856"/>
              <a:ext cx="644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6DD0ED2C-7BD8-4199-B4E8-7D9A219837EE}"/>
                </a:ext>
              </a:extLst>
            </p:cNvPr>
            <p:cNvCxnSpPr>
              <a:cxnSpLocks/>
            </p:cNvCxnSpPr>
            <p:nvPr/>
          </p:nvCxnSpPr>
          <p:spPr>
            <a:xfrm flipH="1">
              <a:off x="7150668" y="1686418"/>
              <a:ext cx="644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DB69C28-8A03-4A1D-B1A9-3CEC45AFCC64}"/>
                </a:ext>
              </a:extLst>
            </p:cNvPr>
            <p:cNvCxnSpPr>
              <a:cxnSpLocks/>
            </p:cNvCxnSpPr>
            <p:nvPr/>
          </p:nvCxnSpPr>
          <p:spPr>
            <a:xfrm flipH="1">
              <a:off x="7150668" y="1890851"/>
              <a:ext cx="644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FEF628C-2571-4B1F-8FC7-ABA171AF1042}"/>
                </a:ext>
              </a:extLst>
            </p:cNvPr>
            <p:cNvCxnSpPr>
              <a:cxnSpLocks/>
            </p:cNvCxnSpPr>
            <p:nvPr/>
          </p:nvCxnSpPr>
          <p:spPr>
            <a:xfrm flipH="1">
              <a:off x="4644124" y="2066383"/>
              <a:ext cx="644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C76E0A89-A435-4AA4-8EDD-C63B6A1810BA}"/>
                </a:ext>
              </a:extLst>
            </p:cNvPr>
            <p:cNvCxnSpPr>
              <a:cxnSpLocks/>
            </p:cNvCxnSpPr>
            <p:nvPr/>
          </p:nvCxnSpPr>
          <p:spPr>
            <a:xfrm flipH="1">
              <a:off x="4650835" y="1772247"/>
              <a:ext cx="644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0FFC8FB2-6B9E-461D-8EA8-1E9189C42024}"/>
                </a:ext>
              </a:extLst>
            </p:cNvPr>
            <p:cNvSpPr txBox="1"/>
            <p:nvPr/>
          </p:nvSpPr>
          <p:spPr>
            <a:xfrm>
              <a:off x="7209964" y="1450141"/>
              <a:ext cx="799362" cy="276999"/>
            </a:xfrm>
            <a:prstGeom prst="rect">
              <a:avLst/>
            </a:prstGeom>
            <a:noFill/>
          </p:spPr>
          <p:txBody>
            <a:bodyPr wrap="square" rtlCol="0">
              <a:spAutoFit/>
            </a:bodyPr>
            <a:lstStyle/>
            <a:p>
              <a:r>
                <a:rPr lang="en-US" altLang="zh-TW" sz="1200" dirty="0">
                  <a:latin typeface="Arial" panose="020B0604020202020204" pitchFamily="34" charset="0"/>
                  <a:cs typeface="Arial" panose="020B0604020202020204" pitchFamily="34" charset="0"/>
                </a:rPr>
                <a:t>A[n-1:0]</a:t>
              </a:r>
              <a:endParaRPr lang="zh-TW" altLang="en-US" sz="1200" dirty="0">
                <a:latin typeface="Arial" panose="020B0604020202020204" pitchFamily="34" charset="0"/>
                <a:cs typeface="Arial" panose="020B0604020202020204" pitchFamily="34" charset="0"/>
              </a:endParaRPr>
            </a:p>
          </p:txBody>
        </p:sp>
        <p:sp>
          <p:nvSpPr>
            <p:cNvPr id="64" name="文字方塊 63">
              <a:extLst>
                <a:ext uri="{FF2B5EF4-FFF2-40B4-BE49-F238E27FC236}">
                  <a16:creationId xmlns:a16="http://schemas.microsoft.com/office/drawing/2014/main" id="{1519F85F-4C64-44FA-9F12-02640A28E9B3}"/>
                </a:ext>
              </a:extLst>
            </p:cNvPr>
            <p:cNvSpPr txBox="1"/>
            <p:nvPr/>
          </p:nvSpPr>
          <p:spPr>
            <a:xfrm>
              <a:off x="7209964" y="1670260"/>
              <a:ext cx="799362" cy="276999"/>
            </a:xfrm>
            <a:prstGeom prst="rect">
              <a:avLst/>
            </a:prstGeom>
            <a:noFill/>
          </p:spPr>
          <p:txBody>
            <a:bodyPr wrap="square" rtlCol="0">
              <a:spAutoFit/>
            </a:bodyPr>
            <a:lstStyle/>
            <a:p>
              <a:r>
                <a:rPr lang="en-US" altLang="zh-TW" sz="1200" dirty="0">
                  <a:latin typeface="Arial" panose="020B0604020202020204" pitchFamily="34" charset="0"/>
                  <a:cs typeface="Arial" panose="020B0604020202020204" pitchFamily="34" charset="0"/>
                </a:rPr>
                <a:t>B[n-1:0]</a:t>
              </a:r>
              <a:endParaRPr lang="zh-TW" altLang="en-US" sz="1200" dirty="0">
                <a:latin typeface="Arial" panose="020B0604020202020204" pitchFamily="34" charset="0"/>
                <a:cs typeface="Arial" panose="020B0604020202020204" pitchFamily="34" charset="0"/>
              </a:endParaRPr>
            </a:p>
          </p:txBody>
        </p:sp>
        <p:sp>
          <p:nvSpPr>
            <p:cNvPr id="65" name="文字方塊 64">
              <a:extLst>
                <a:ext uri="{FF2B5EF4-FFF2-40B4-BE49-F238E27FC236}">
                  <a16:creationId xmlns:a16="http://schemas.microsoft.com/office/drawing/2014/main" id="{1F08D396-F41A-4A7C-A2A3-01B7F918C126}"/>
                </a:ext>
              </a:extLst>
            </p:cNvPr>
            <p:cNvSpPr txBox="1"/>
            <p:nvPr/>
          </p:nvSpPr>
          <p:spPr>
            <a:xfrm>
              <a:off x="7272017" y="1853596"/>
              <a:ext cx="644081" cy="307777"/>
            </a:xfrm>
            <a:prstGeom prst="rect">
              <a:avLst/>
            </a:prstGeom>
            <a:noFill/>
          </p:spPr>
          <p:txBody>
            <a:bodyPr wrap="square" rtlCol="0">
              <a:spAutoFit/>
            </a:bodyPr>
            <a:lstStyle/>
            <a:p>
              <a:r>
                <a:rPr lang="en-US" altLang="zh-TW" sz="1400" dirty="0" err="1">
                  <a:latin typeface="Arial" panose="020B0604020202020204" pitchFamily="34" charset="0"/>
                  <a:cs typeface="Arial" panose="020B0604020202020204" pitchFamily="34" charset="0"/>
                </a:rPr>
                <a:t>C</a:t>
              </a:r>
              <a:r>
                <a:rPr lang="en-US" altLang="zh-TW" sz="1200" dirty="0" err="1">
                  <a:latin typeface="Arial" panose="020B0604020202020204" pitchFamily="34" charset="0"/>
                  <a:cs typeface="Arial" panose="020B0604020202020204" pitchFamily="34" charset="0"/>
                </a:rPr>
                <a:t>in</a:t>
              </a:r>
              <a:endParaRPr lang="zh-TW" altLang="en-US" sz="1400" baseline="-25000" dirty="0">
                <a:latin typeface="Arial" panose="020B0604020202020204" pitchFamily="34" charset="0"/>
                <a:cs typeface="Arial" panose="020B0604020202020204" pitchFamily="34" charset="0"/>
              </a:endParaRPr>
            </a:p>
          </p:txBody>
        </p:sp>
        <p:sp>
          <p:nvSpPr>
            <p:cNvPr id="66" name="文字方塊 65">
              <a:extLst>
                <a:ext uri="{FF2B5EF4-FFF2-40B4-BE49-F238E27FC236}">
                  <a16:creationId xmlns:a16="http://schemas.microsoft.com/office/drawing/2014/main" id="{DA11D798-6A52-4B1B-9860-AEB62B0D4AF3}"/>
                </a:ext>
              </a:extLst>
            </p:cNvPr>
            <p:cNvSpPr txBox="1"/>
            <p:nvPr/>
          </p:nvSpPr>
          <p:spPr>
            <a:xfrm>
              <a:off x="4526617" y="1511074"/>
              <a:ext cx="880245" cy="310682"/>
            </a:xfrm>
            <a:prstGeom prst="rect">
              <a:avLst/>
            </a:prstGeom>
            <a:noFill/>
          </p:spPr>
          <p:txBody>
            <a:bodyPr wrap="square" rtlCol="0">
              <a:spAutoFit/>
            </a:bodyPr>
            <a:lstStyle/>
            <a:p>
              <a:r>
                <a:rPr lang="en-US" altLang="zh-TW" sz="1200" dirty="0">
                  <a:latin typeface="Arial" panose="020B0604020202020204" pitchFamily="34" charset="0"/>
                  <a:cs typeface="Arial" panose="020B0604020202020204" pitchFamily="34" charset="0"/>
                </a:rPr>
                <a:t>S[n-1:0]</a:t>
              </a:r>
              <a:endParaRPr lang="zh-TW" altLang="en-US" sz="1200" dirty="0">
                <a:latin typeface="Arial" panose="020B0604020202020204" pitchFamily="34" charset="0"/>
                <a:cs typeface="Arial" panose="020B0604020202020204" pitchFamily="34" charset="0"/>
              </a:endParaRPr>
            </a:p>
          </p:txBody>
        </p:sp>
        <p:sp>
          <p:nvSpPr>
            <p:cNvPr id="67" name="文字方塊 66">
              <a:extLst>
                <a:ext uri="{FF2B5EF4-FFF2-40B4-BE49-F238E27FC236}">
                  <a16:creationId xmlns:a16="http://schemas.microsoft.com/office/drawing/2014/main" id="{A3923811-F6DE-4EA5-8D7F-3FD88ABB4D2A}"/>
                </a:ext>
              </a:extLst>
            </p:cNvPr>
            <p:cNvSpPr txBox="1"/>
            <p:nvPr/>
          </p:nvSpPr>
          <p:spPr>
            <a:xfrm>
              <a:off x="4779551" y="1814094"/>
              <a:ext cx="542491" cy="276999"/>
            </a:xfrm>
            <a:prstGeom prst="rect">
              <a:avLst/>
            </a:prstGeom>
            <a:noFill/>
          </p:spPr>
          <p:txBody>
            <a:bodyPr wrap="square" rtlCol="0">
              <a:spAutoFit/>
            </a:bodyPr>
            <a:lstStyle/>
            <a:p>
              <a:r>
                <a:rPr lang="en-US" altLang="zh-TW" sz="1200" dirty="0">
                  <a:latin typeface="Arial" panose="020B0604020202020204" pitchFamily="34" charset="0"/>
                  <a:cs typeface="Arial" panose="020B0604020202020204" pitchFamily="34" charset="0"/>
                </a:rPr>
                <a:t>C</a:t>
              </a:r>
              <a:r>
                <a:rPr lang="en-US" altLang="zh-TW" sz="1200" baseline="-25000" dirty="0">
                  <a:latin typeface="Arial" panose="020B0604020202020204" pitchFamily="34" charset="0"/>
                  <a:cs typeface="Arial" panose="020B0604020202020204" pitchFamily="34" charset="0"/>
                </a:rPr>
                <a:t>n-1</a:t>
              </a:r>
              <a:endParaRPr lang="zh-TW" altLang="en-US" sz="1200" baseline="-25000" dirty="0">
                <a:latin typeface="Arial" panose="020B0604020202020204" pitchFamily="34" charset="0"/>
                <a:cs typeface="Arial" panose="020B0604020202020204" pitchFamily="34" charset="0"/>
              </a:endParaRPr>
            </a:p>
          </p:txBody>
        </p:sp>
        <p:sp>
          <p:nvSpPr>
            <p:cNvPr id="68" name="閃電 67">
              <a:extLst>
                <a:ext uri="{FF2B5EF4-FFF2-40B4-BE49-F238E27FC236}">
                  <a16:creationId xmlns:a16="http://schemas.microsoft.com/office/drawing/2014/main" id="{49DBCBE6-4902-45C0-9CC5-0B0DEC007B81}"/>
                </a:ext>
              </a:extLst>
            </p:cNvPr>
            <p:cNvSpPr/>
            <p:nvPr/>
          </p:nvSpPr>
          <p:spPr>
            <a:xfrm>
              <a:off x="5436510" y="1492945"/>
              <a:ext cx="355151" cy="389669"/>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69" name="群組 68">
              <a:extLst>
                <a:ext uri="{FF2B5EF4-FFF2-40B4-BE49-F238E27FC236}">
                  <a16:creationId xmlns:a16="http://schemas.microsoft.com/office/drawing/2014/main" id="{BC62C0A1-F155-45F1-ACF9-EE8DDFA978CD}"/>
                </a:ext>
              </a:extLst>
            </p:cNvPr>
            <p:cNvGrpSpPr/>
            <p:nvPr/>
          </p:nvGrpSpPr>
          <p:grpSpPr>
            <a:xfrm>
              <a:off x="3728606" y="2530376"/>
              <a:ext cx="4821870" cy="1479228"/>
              <a:chOff x="3033989" y="2745021"/>
              <a:chExt cx="6520452" cy="1961086"/>
            </a:xfrm>
          </p:grpSpPr>
          <p:pic>
            <p:nvPicPr>
              <p:cNvPr id="98" name="圖片 97">
                <a:extLst>
                  <a:ext uri="{FF2B5EF4-FFF2-40B4-BE49-F238E27FC236}">
                    <a16:creationId xmlns:a16="http://schemas.microsoft.com/office/drawing/2014/main" id="{4740A800-E848-4366-9C5C-FCA258A257D7}"/>
                  </a:ext>
                </a:extLst>
              </p:cNvPr>
              <p:cNvPicPr>
                <a:picLocks noChangeAspect="1"/>
              </p:cNvPicPr>
              <p:nvPr/>
            </p:nvPicPr>
            <p:blipFill>
              <a:blip r:embed="rId9"/>
              <a:stretch>
                <a:fillRect/>
              </a:stretch>
            </p:blipFill>
            <p:spPr>
              <a:xfrm>
                <a:off x="3033989" y="2745021"/>
                <a:ext cx="6520452" cy="1961086"/>
              </a:xfrm>
              <a:prstGeom prst="rect">
                <a:avLst/>
              </a:prstGeom>
            </p:spPr>
          </p:pic>
          <p:sp>
            <p:nvSpPr>
              <p:cNvPr id="99" name="閃電 98">
                <a:extLst>
                  <a:ext uri="{FF2B5EF4-FFF2-40B4-BE49-F238E27FC236}">
                    <a16:creationId xmlns:a16="http://schemas.microsoft.com/office/drawing/2014/main" id="{44474309-53ED-49C5-82DB-989C4DC93F03}"/>
                  </a:ext>
                </a:extLst>
              </p:cNvPr>
              <p:cNvSpPr/>
              <p:nvPr/>
            </p:nvSpPr>
            <p:spPr>
              <a:xfrm>
                <a:off x="8464731" y="3057937"/>
                <a:ext cx="363835" cy="418625"/>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閃電 99">
                <a:extLst>
                  <a:ext uri="{FF2B5EF4-FFF2-40B4-BE49-F238E27FC236}">
                    <a16:creationId xmlns:a16="http://schemas.microsoft.com/office/drawing/2014/main" id="{85182CC0-9A6F-4397-A932-13B241F345C3}"/>
                  </a:ext>
                </a:extLst>
              </p:cNvPr>
              <p:cNvSpPr/>
              <p:nvPr/>
            </p:nvSpPr>
            <p:spPr>
              <a:xfrm>
                <a:off x="7152677" y="3057938"/>
                <a:ext cx="363835" cy="418625"/>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閃電 100">
                <a:extLst>
                  <a:ext uri="{FF2B5EF4-FFF2-40B4-BE49-F238E27FC236}">
                    <a16:creationId xmlns:a16="http://schemas.microsoft.com/office/drawing/2014/main" id="{8F74CBFD-B0E4-4157-99FB-FC154AAA4877}"/>
                  </a:ext>
                </a:extLst>
              </p:cNvPr>
              <p:cNvSpPr/>
              <p:nvPr/>
            </p:nvSpPr>
            <p:spPr>
              <a:xfrm>
                <a:off x="5319566" y="3041063"/>
                <a:ext cx="363835" cy="418625"/>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 name="閃電 101">
                <a:extLst>
                  <a:ext uri="{FF2B5EF4-FFF2-40B4-BE49-F238E27FC236}">
                    <a16:creationId xmlns:a16="http://schemas.microsoft.com/office/drawing/2014/main" id="{77B153DF-D57D-413C-8C33-CA37E2638352}"/>
                  </a:ext>
                </a:extLst>
              </p:cNvPr>
              <p:cNvSpPr/>
              <p:nvPr/>
            </p:nvSpPr>
            <p:spPr>
              <a:xfrm>
                <a:off x="3779521" y="3010988"/>
                <a:ext cx="363835" cy="418625"/>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70" name="箭號: 向下 69">
              <a:extLst>
                <a:ext uri="{FF2B5EF4-FFF2-40B4-BE49-F238E27FC236}">
                  <a16:creationId xmlns:a16="http://schemas.microsoft.com/office/drawing/2014/main" id="{7F1F6DE9-529A-409A-864C-BD8CF5755F46}"/>
                </a:ext>
              </a:extLst>
            </p:cNvPr>
            <p:cNvSpPr/>
            <p:nvPr/>
          </p:nvSpPr>
          <p:spPr>
            <a:xfrm>
              <a:off x="6139541" y="2249930"/>
              <a:ext cx="191590" cy="2955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7618A477-10E8-4876-BBE0-A93C3F612D1D}"/>
                </a:ext>
              </a:extLst>
            </p:cNvPr>
            <p:cNvSpPr/>
            <p:nvPr/>
          </p:nvSpPr>
          <p:spPr>
            <a:xfrm>
              <a:off x="6139541" y="3891838"/>
              <a:ext cx="191590" cy="2955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40A7AC1F-A63B-494F-87AA-D3558FCB82EC}"/>
                </a:ext>
              </a:extLst>
            </p:cNvPr>
            <p:cNvGrpSpPr/>
            <p:nvPr/>
          </p:nvGrpSpPr>
          <p:grpSpPr>
            <a:xfrm>
              <a:off x="2288011" y="3948516"/>
              <a:ext cx="8086239" cy="1223066"/>
              <a:chOff x="2316434" y="5081058"/>
              <a:chExt cx="8086239" cy="1223066"/>
            </a:xfrm>
          </p:grpSpPr>
          <p:pic>
            <p:nvPicPr>
              <p:cNvPr id="73" name="圖片 72">
                <a:extLst>
                  <a:ext uri="{FF2B5EF4-FFF2-40B4-BE49-F238E27FC236}">
                    <a16:creationId xmlns:a16="http://schemas.microsoft.com/office/drawing/2014/main" id="{6554663F-C0BD-413B-BF16-ED902F78C2DA}"/>
                  </a:ext>
                </a:extLst>
              </p:cNvPr>
              <p:cNvPicPr>
                <a:picLocks noChangeAspect="1"/>
              </p:cNvPicPr>
              <p:nvPr/>
            </p:nvPicPr>
            <p:blipFill rotWithShape="1">
              <a:blip r:embed="rId10"/>
              <a:srcRect l="883" t="6708" r="3360"/>
              <a:stretch/>
            </p:blipFill>
            <p:spPr>
              <a:xfrm>
                <a:off x="8667648" y="5260312"/>
                <a:ext cx="1735025" cy="1028093"/>
              </a:xfrm>
              <a:prstGeom prst="rect">
                <a:avLst/>
              </a:prstGeom>
            </p:spPr>
          </p:pic>
          <p:pic>
            <p:nvPicPr>
              <p:cNvPr id="74" name="圖片 73">
                <a:extLst>
                  <a:ext uri="{FF2B5EF4-FFF2-40B4-BE49-F238E27FC236}">
                    <a16:creationId xmlns:a16="http://schemas.microsoft.com/office/drawing/2014/main" id="{41839B25-E822-4BB3-A0EB-B88BE71F2868}"/>
                  </a:ext>
                </a:extLst>
              </p:cNvPr>
              <p:cNvPicPr>
                <a:picLocks noChangeAspect="1"/>
              </p:cNvPicPr>
              <p:nvPr/>
            </p:nvPicPr>
            <p:blipFill rotWithShape="1">
              <a:blip r:embed="rId10"/>
              <a:srcRect l="883" t="6708" r="3360"/>
              <a:stretch/>
            </p:blipFill>
            <p:spPr>
              <a:xfrm>
                <a:off x="6789631" y="5276031"/>
                <a:ext cx="1735025" cy="1028093"/>
              </a:xfrm>
              <a:prstGeom prst="rect">
                <a:avLst/>
              </a:prstGeom>
            </p:spPr>
          </p:pic>
          <p:sp>
            <p:nvSpPr>
              <p:cNvPr id="75" name="閃電 74">
                <a:extLst>
                  <a:ext uri="{FF2B5EF4-FFF2-40B4-BE49-F238E27FC236}">
                    <a16:creationId xmlns:a16="http://schemas.microsoft.com/office/drawing/2014/main" id="{59D8FC2B-9516-47A7-AB00-49B0992F6E17}"/>
                  </a:ext>
                </a:extLst>
              </p:cNvPr>
              <p:cNvSpPr/>
              <p:nvPr/>
            </p:nvSpPr>
            <p:spPr>
              <a:xfrm>
                <a:off x="9439364" y="5128270"/>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閃電 75">
                <a:extLst>
                  <a:ext uri="{FF2B5EF4-FFF2-40B4-BE49-F238E27FC236}">
                    <a16:creationId xmlns:a16="http://schemas.microsoft.com/office/drawing/2014/main" id="{117233EE-E8ED-413E-9DF1-C3EB951B03C8}"/>
                  </a:ext>
                </a:extLst>
              </p:cNvPr>
              <p:cNvSpPr/>
              <p:nvPr/>
            </p:nvSpPr>
            <p:spPr>
              <a:xfrm>
                <a:off x="9028237" y="5081058"/>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7" name="閃電 76">
                <a:extLst>
                  <a:ext uri="{FF2B5EF4-FFF2-40B4-BE49-F238E27FC236}">
                    <a16:creationId xmlns:a16="http://schemas.microsoft.com/office/drawing/2014/main" id="{D8BF05AC-2669-425A-B8B3-C947C9673583}"/>
                  </a:ext>
                </a:extLst>
              </p:cNvPr>
              <p:cNvSpPr/>
              <p:nvPr/>
            </p:nvSpPr>
            <p:spPr>
              <a:xfrm>
                <a:off x="9834881" y="5656383"/>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閃電 77">
                <a:extLst>
                  <a:ext uri="{FF2B5EF4-FFF2-40B4-BE49-F238E27FC236}">
                    <a16:creationId xmlns:a16="http://schemas.microsoft.com/office/drawing/2014/main" id="{632BA6F2-ADC4-4B15-BC08-0A6D9DB15E44}"/>
                  </a:ext>
                </a:extLst>
              </p:cNvPr>
              <p:cNvSpPr/>
              <p:nvPr/>
            </p:nvSpPr>
            <p:spPr>
              <a:xfrm>
                <a:off x="9439363" y="5555045"/>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9" name="閃電 78">
                <a:extLst>
                  <a:ext uri="{FF2B5EF4-FFF2-40B4-BE49-F238E27FC236}">
                    <a16:creationId xmlns:a16="http://schemas.microsoft.com/office/drawing/2014/main" id="{04DDDEDA-7570-4851-A72E-BC749152C196}"/>
                  </a:ext>
                </a:extLst>
              </p:cNvPr>
              <p:cNvSpPr/>
              <p:nvPr/>
            </p:nvSpPr>
            <p:spPr>
              <a:xfrm>
                <a:off x="9362884" y="583405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0" name="閃電 79">
                <a:extLst>
                  <a:ext uri="{FF2B5EF4-FFF2-40B4-BE49-F238E27FC236}">
                    <a16:creationId xmlns:a16="http://schemas.microsoft.com/office/drawing/2014/main" id="{1C0C6295-2B92-4761-983B-85CAA73B593E}"/>
                  </a:ext>
                </a:extLst>
              </p:cNvPr>
              <p:cNvSpPr/>
              <p:nvPr/>
            </p:nvSpPr>
            <p:spPr>
              <a:xfrm>
                <a:off x="7588993" y="5148368"/>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1" name="閃電 80">
                <a:extLst>
                  <a:ext uri="{FF2B5EF4-FFF2-40B4-BE49-F238E27FC236}">
                    <a16:creationId xmlns:a16="http://schemas.microsoft.com/office/drawing/2014/main" id="{82ECA946-9BB7-45FE-93F8-94A779B20902}"/>
                  </a:ext>
                </a:extLst>
              </p:cNvPr>
              <p:cNvSpPr/>
              <p:nvPr/>
            </p:nvSpPr>
            <p:spPr>
              <a:xfrm>
                <a:off x="7128504" y="5108172"/>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2" name="閃電 81">
                <a:extLst>
                  <a:ext uri="{FF2B5EF4-FFF2-40B4-BE49-F238E27FC236}">
                    <a16:creationId xmlns:a16="http://schemas.microsoft.com/office/drawing/2014/main" id="{6063E0B0-AF36-4C72-A978-C109855C8AC2}"/>
                  </a:ext>
                </a:extLst>
              </p:cNvPr>
              <p:cNvSpPr/>
              <p:nvPr/>
            </p:nvSpPr>
            <p:spPr>
              <a:xfrm>
                <a:off x="7493197" y="5538537"/>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閃電 82">
                <a:extLst>
                  <a:ext uri="{FF2B5EF4-FFF2-40B4-BE49-F238E27FC236}">
                    <a16:creationId xmlns:a16="http://schemas.microsoft.com/office/drawing/2014/main" id="{916466FF-B110-408D-907F-6FD94AA77ADF}"/>
                  </a:ext>
                </a:extLst>
              </p:cNvPr>
              <p:cNvSpPr/>
              <p:nvPr/>
            </p:nvSpPr>
            <p:spPr>
              <a:xfrm>
                <a:off x="7985847" y="568838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4" name="閃電 83">
                <a:extLst>
                  <a:ext uri="{FF2B5EF4-FFF2-40B4-BE49-F238E27FC236}">
                    <a16:creationId xmlns:a16="http://schemas.microsoft.com/office/drawing/2014/main" id="{08CD3BA7-A1C9-468D-986A-98BF4F51389C}"/>
                  </a:ext>
                </a:extLst>
              </p:cNvPr>
              <p:cNvSpPr/>
              <p:nvPr/>
            </p:nvSpPr>
            <p:spPr>
              <a:xfrm>
                <a:off x="7513850" y="587211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7DA13519-8ECA-4A7B-A42D-4CCB0D562617}"/>
                  </a:ext>
                </a:extLst>
              </p:cNvPr>
              <p:cNvSpPr txBox="1"/>
              <p:nvPr/>
            </p:nvSpPr>
            <p:spPr>
              <a:xfrm>
                <a:off x="5826324" y="5859083"/>
                <a:ext cx="922528" cy="379722"/>
              </a:xfrm>
              <a:prstGeom prst="rect">
                <a:avLst/>
              </a:prstGeom>
              <a:noFill/>
            </p:spPr>
            <p:txBody>
              <a:bodyPr wrap="square" rtlCol="0">
                <a:spAutoFit/>
              </a:bodyPr>
              <a:lstStyle/>
              <a:p>
                <a:pPr algn="ctr"/>
                <a:r>
                  <a:rPr lang="en-US" altLang="zh-TW" sz="1600"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p:txBody>
          </p:sp>
          <p:pic>
            <p:nvPicPr>
              <p:cNvPr id="86" name="圖片 85">
                <a:extLst>
                  <a:ext uri="{FF2B5EF4-FFF2-40B4-BE49-F238E27FC236}">
                    <a16:creationId xmlns:a16="http://schemas.microsoft.com/office/drawing/2014/main" id="{11BA780C-6BEC-4AA2-A16A-6DAF34A6FF8A}"/>
                  </a:ext>
                </a:extLst>
              </p:cNvPr>
              <p:cNvPicPr>
                <a:picLocks noChangeAspect="1"/>
              </p:cNvPicPr>
              <p:nvPr/>
            </p:nvPicPr>
            <p:blipFill rotWithShape="1">
              <a:blip r:embed="rId10"/>
              <a:srcRect l="883" t="6708" r="3360"/>
              <a:stretch/>
            </p:blipFill>
            <p:spPr>
              <a:xfrm>
                <a:off x="4194451" y="5260312"/>
                <a:ext cx="1735025" cy="1028093"/>
              </a:xfrm>
              <a:prstGeom prst="rect">
                <a:avLst/>
              </a:prstGeom>
            </p:spPr>
          </p:pic>
          <p:pic>
            <p:nvPicPr>
              <p:cNvPr id="87" name="圖片 86">
                <a:extLst>
                  <a:ext uri="{FF2B5EF4-FFF2-40B4-BE49-F238E27FC236}">
                    <a16:creationId xmlns:a16="http://schemas.microsoft.com/office/drawing/2014/main" id="{DB134E8E-0B58-48CD-929A-3F4A8346EE22}"/>
                  </a:ext>
                </a:extLst>
              </p:cNvPr>
              <p:cNvPicPr>
                <a:picLocks noChangeAspect="1"/>
              </p:cNvPicPr>
              <p:nvPr/>
            </p:nvPicPr>
            <p:blipFill rotWithShape="1">
              <a:blip r:embed="rId10"/>
              <a:srcRect l="883" t="6708" r="3360"/>
              <a:stretch/>
            </p:blipFill>
            <p:spPr>
              <a:xfrm>
                <a:off x="2316434" y="5276031"/>
                <a:ext cx="1735025" cy="1028093"/>
              </a:xfrm>
              <a:prstGeom prst="rect">
                <a:avLst/>
              </a:prstGeom>
            </p:spPr>
          </p:pic>
          <p:sp>
            <p:nvSpPr>
              <p:cNvPr id="88" name="閃電 87">
                <a:extLst>
                  <a:ext uri="{FF2B5EF4-FFF2-40B4-BE49-F238E27FC236}">
                    <a16:creationId xmlns:a16="http://schemas.microsoft.com/office/drawing/2014/main" id="{0F877F66-049A-4702-B3B3-21741EC3B25D}"/>
                  </a:ext>
                </a:extLst>
              </p:cNvPr>
              <p:cNvSpPr/>
              <p:nvPr/>
            </p:nvSpPr>
            <p:spPr>
              <a:xfrm>
                <a:off x="4966167" y="5128270"/>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9" name="閃電 88">
                <a:extLst>
                  <a:ext uri="{FF2B5EF4-FFF2-40B4-BE49-F238E27FC236}">
                    <a16:creationId xmlns:a16="http://schemas.microsoft.com/office/drawing/2014/main" id="{AC81D7A2-48C2-412D-9184-8AC421DBD2DA}"/>
                  </a:ext>
                </a:extLst>
              </p:cNvPr>
              <p:cNvSpPr/>
              <p:nvPr/>
            </p:nvSpPr>
            <p:spPr>
              <a:xfrm>
                <a:off x="4555040" y="5081058"/>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0" name="閃電 89">
                <a:extLst>
                  <a:ext uri="{FF2B5EF4-FFF2-40B4-BE49-F238E27FC236}">
                    <a16:creationId xmlns:a16="http://schemas.microsoft.com/office/drawing/2014/main" id="{A20EC78B-80FC-45CB-A813-5560DFFD7719}"/>
                  </a:ext>
                </a:extLst>
              </p:cNvPr>
              <p:cNvSpPr/>
              <p:nvPr/>
            </p:nvSpPr>
            <p:spPr>
              <a:xfrm>
                <a:off x="5361684" y="5656383"/>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1" name="閃電 90">
                <a:extLst>
                  <a:ext uri="{FF2B5EF4-FFF2-40B4-BE49-F238E27FC236}">
                    <a16:creationId xmlns:a16="http://schemas.microsoft.com/office/drawing/2014/main" id="{53EF70C2-C8C2-4630-88ED-93F440764A4D}"/>
                  </a:ext>
                </a:extLst>
              </p:cNvPr>
              <p:cNvSpPr/>
              <p:nvPr/>
            </p:nvSpPr>
            <p:spPr>
              <a:xfrm>
                <a:off x="4966166" y="5555045"/>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閃電 91">
                <a:extLst>
                  <a:ext uri="{FF2B5EF4-FFF2-40B4-BE49-F238E27FC236}">
                    <a16:creationId xmlns:a16="http://schemas.microsoft.com/office/drawing/2014/main" id="{96D9C89A-F641-4D18-88FE-67302FF3FA5C}"/>
                  </a:ext>
                </a:extLst>
              </p:cNvPr>
              <p:cNvSpPr/>
              <p:nvPr/>
            </p:nvSpPr>
            <p:spPr>
              <a:xfrm>
                <a:off x="4889687" y="583405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閃電 92">
                <a:extLst>
                  <a:ext uri="{FF2B5EF4-FFF2-40B4-BE49-F238E27FC236}">
                    <a16:creationId xmlns:a16="http://schemas.microsoft.com/office/drawing/2014/main" id="{0B6D7250-3783-47E4-8C24-D690294E05D2}"/>
                  </a:ext>
                </a:extLst>
              </p:cNvPr>
              <p:cNvSpPr/>
              <p:nvPr/>
            </p:nvSpPr>
            <p:spPr>
              <a:xfrm>
                <a:off x="3115796" y="5148368"/>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4" name="閃電 93">
                <a:extLst>
                  <a:ext uri="{FF2B5EF4-FFF2-40B4-BE49-F238E27FC236}">
                    <a16:creationId xmlns:a16="http://schemas.microsoft.com/office/drawing/2014/main" id="{7C69F073-877B-4803-8436-3BAA1005A969}"/>
                  </a:ext>
                </a:extLst>
              </p:cNvPr>
              <p:cNvSpPr/>
              <p:nvPr/>
            </p:nvSpPr>
            <p:spPr>
              <a:xfrm>
                <a:off x="2655307" y="5108172"/>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5" name="閃電 94">
                <a:extLst>
                  <a:ext uri="{FF2B5EF4-FFF2-40B4-BE49-F238E27FC236}">
                    <a16:creationId xmlns:a16="http://schemas.microsoft.com/office/drawing/2014/main" id="{09251EDA-EB47-455F-9557-511654F8F63F}"/>
                  </a:ext>
                </a:extLst>
              </p:cNvPr>
              <p:cNvSpPr/>
              <p:nvPr/>
            </p:nvSpPr>
            <p:spPr>
              <a:xfrm>
                <a:off x="3020000" y="5538537"/>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6" name="閃電 95">
                <a:extLst>
                  <a:ext uri="{FF2B5EF4-FFF2-40B4-BE49-F238E27FC236}">
                    <a16:creationId xmlns:a16="http://schemas.microsoft.com/office/drawing/2014/main" id="{8FEC9372-E05E-4DA2-8D52-459BD99D9B38}"/>
                  </a:ext>
                </a:extLst>
              </p:cNvPr>
              <p:cNvSpPr/>
              <p:nvPr/>
            </p:nvSpPr>
            <p:spPr>
              <a:xfrm>
                <a:off x="3512650" y="568838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7" name="閃電 96">
                <a:extLst>
                  <a:ext uri="{FF2B5EF4-FFF2-40B4-BE49-F238E27FC236}">
                    <a16:creationId xmlns:a16="http://schemas.microsoft.com/office/drawing/2014/main" id="{D5E44611-469E-4424-AF92-2095D59EEA67}"/>
                  </a:ext>
                </a:extLst>
              </p:cNvPr>
              <p:cNvSpPr/>
              <p:nvPr/>
            </p:nvSpPr>
            <p:spPr>
              <a:xfrm>
                <a:off x="3040653" y="5872119"/>
                <a:ext cx="191591" cy="295522"/>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spTree>
    <p:extLst>
      <p:ext uri="{BB962C8B-B14F-4D97-AF65-F5344CB8AC3E}">
        <p14:creationId xmlns:p14="http://schemas.microsoft.com/office/powerpoint/2010/main" val="383216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CCB4-3C49-4763-ABEB-77C94D1E1B1F}"/>
              </a:ext>
            </a:extLst>
          </p:cNvPr>
          <p:cNvSpPr>
            <a:spLocks noGrp="1"/>
          </p:cNvSpPr>
          <p:nvPr>
            <p:ph type="title"/>
          </p:nvPr>
        </p:nvSpPr>
        <p:spPr>
          <a:xfrm>
            <a:off x="3958801" y="522288"/>
            <a:ext cx="5030047" cy="1189038"/>
          </a:xfrm>
        </p:spPr>
        <p:txBody>
          <a:bodyPr/>
          <a:lstStyle/>
          <a:p>
            <a:r>
              <a:rPr lang="en-US" sz="4000" dirty="0"/>
              <a:t>Outline</a:t>
            </a:r>
            <a:endParaRPr lang="en-US" dirty="0"/>
          </a:p>
        </p:txBody>
      </p:sp>
      <p:sp>
        <p:nvSpPr>
          <p:cNvPr id="3" name="Content Placeholder 2">
            <a:extLst>
              <a:ext uri="{FF2B5EF4-FFF2-40B4-BE49-F238E27FC236}">
                <a16:creationId xmlns:a16="http://schemas.microsoft.com/office/drawing/2014/main" id="{6DFAF7EF-5C2F-4EE0-A910-E5C4604B0A7A}"/>
              </a:ext>
            </a:extLst>
          </p:cNvPr>
          <p:cNvSpPr>
            <a:spLocks noGrp="1"/>
          </p:cNvSpPr>
          <p:nvPr>
            <p:ph idx="1"/>
          </p:nvPr>
        </p:nvSpPr>
        <p:spPr>
          <a:xfrm>
            <a:off x="1996018" y="1866319"/>
            <a:ext cx="8807449" cy="3878263"/>
          </a:xfrm>
        </p:spPr>
        <p:txBody>
          <a:bodyPr/>
          <a:lstStyle/>
          <a:p>
            <a:r>
              <a:rPr lang="en-US" dirty="0"/>
              <a:t>Introduction</a:t>
            </a:r>
          </a:p>
          <a:p>
            <a:r>
              <a:rPr lang="en-US" altLang="zh-TW" dirty="0"/>
              <a:t>Previous Work</a:t>
            </a:r>
          </a:p>
          <a:p>
            <a:r>
              <a:rPr lang="en-US" altLang="zh-TW" dirty="0"/>
              <a:t>Proposed Technique</a:t>
            </a:r>
          </a:p>
          <a:p>
            <a:r>
              <a:rPr lang="en-US" dirty="0"/>
              <a:t>Experimental Results</a:t>
            </a:r>
          </a:p>
          <a:p>
            <a:r>
              <a:rPr lang="en-US" dirty="0"/>
              <a:t>Conclusions</a:t>
            </a:r>
            <a:r>
              <a:rPr lang="zh-TW" altLang="en-US" dirty="0"/>
              <a:t> </a:t>
            </a:r>
            <a:r>
              <a:rPr lang="en-US" altLang="zh-TW" dirty="0"/>
              <a:t>and Future Work</a:t>
            </a:r>
            <a:endParaRPr lang="en-US" dirty="0"/>
          </a:p>
          <a:p>
            <a:r>
              <a:rPr lang="en-US" dirty="0"/>
              <a:t>Reference</a:t>
            </a:r>
          </a:p>
        </p:txBody>
      </p:sp>
      <p:sp>
        <p:nvSpPr>
          <p:cNvPr id="4" name="Footer Placeholder 3">
            <a:extLst>
              <a:ext uri="{FF2B5EF4-FFF2-40B4-BE49-F238E27FC236}">
                <a16:creationId xmlns:a16="http://schemas.microsoft.com/office/drawing/2014/main" id="{8A2CABD7-D5A0-47D8-A9AA-13A209C16753}"/>
              </a:ext>
            </a:extLst>
          </p:cNvPr>
          <p:cNvSpPr>
            <a:spLocks noGrp="1"/>
          </p:cNvSpPr>
          <p:nvPr>
            <p:ph type="ftr" idx="10"/>
          </p:nvPr>
        </p:nvSpPr>
        <p:spPr>
          <a:xfrm>
            <a:off x="1678517" y="6597227"/>
            <a:ext cx="9590616" cy="233787"/>
          </a:xfrm>
        </p:spPr>
        <p: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altLang="zh-TW" sz="1000" b="0" i="0" u="none" strike="noStrike" kern="1200" cap="none" spc="0" normalizeH="0" baseline="0" noProof="0" dirty="0">
                <a:ln>
                  <a:noFill/>
                </a:ln>
                <a:solidFill>
                  <a:srgbClr val="003366"/>
                </a:solidFill>
                <a:effectLst/>
                <a:uLnTx/>
                <a:uFillTx/>
                <a:latin typeface="Rockwell Extra Bold" pitchFamily="18" charset="0"/>
                <a:ea typeface="新細明體" pitchFamily="18" charset="-120"/>
                <a:cs typeface="+mn-cs"/>
              </a:rPr>
              <a:t> Electronic Engineering, National Changhua University of Education</a:t>
            </a:r>
          </a:p>
        </p:txBody>
      </p:sp>
      <p:sp>
        <p:nvSpPr>
          <p:cNvPr id="5" name="Slide Number Placeholder 4">
            <a:extLst>
              <a:ext uri="{FF2B5EF4-FFF2-40B4-BE49-F238E27FC236}">
                <a16:creationId xmlns:a16="http://schemas.microsoft.com/office/drawing/2014/main" id="{3C715803-B709-4FD7-BC4D-6AAFAA32D541}"/>
              </a:ext>
            </a:extLst>
          </p:cNvPr>
          <p:cNvSpPr>
            <a:spLocks noGrp="1"/>
          </p:cNvSpPr>
          <p:nvPr>
            <p:ph type="sldNum" idx="11"/>
          </p:nvPr>
        </p:nvSpPr>
        <p:spPr>
          <a:xfrm>
            <a:off x="11625749" y="6264857"/>
            <a:ext cx="302685" cy="449263"/>
          </a:xfrm>
        </p:spPr>
        <p:txBody>
          <a:bodyPr/>
          <a:lstStyle/>
          <a:p>
            <a:pPr marL="0" marR="0" lvl="0" indent="0" algn="r"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fld id="{D8E0B664-3981-4573-A795-A6F6DD62C84F}" type="slidenum">
              <a:rPr kumimoji="0" lang="en-US" altLang="zh-TW" sz="1400" b="1" i="0" u="none" strike="noStrike" kern="1200" cap="none" spc="0" normalizeH="0" baseline="0" noProof="0" smtClean="0">
                <a:ln>
                  <a:noFill/>
                </a:ln>
                <a:solidFill>
                  <a:srgbClr val="000000"/>
                </a:solidFill>
                <a:effectLst/>
                <a:uLnTx/>
                <a:uFillTx/>
                <a:latin typeface="Arial Black" pitchFamily="34"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t>2</a:t>
            </a:fld>
            <a:endParaRPr kumimoji="0" lang="en-US" altLang="zh-TW" sz="1400" b="1" i="0" u="none" strike="noStrike" kern="1200" cap="none" spc="0" normalizeH="0" baseline="0" noProof="0" dirty="0">
              <a:ln>
                <a:noFill/>
              </a:ln>
              <a:solidFill>
                <a:srgbClr val="000000"/>
              </a:solidFill>
              <a:effectLst/>
              <a:uLnTx/>
              <a:uFillTx/>
              <a:latin typeface="Arial Black" pitchFamily="34" charset="0"/>
              <a:ea typeface="新細明體" pitchFamily="18" charset="-120"/>
              <a:cs typeface="+mn-cs"/>
            </a:endParaRPr>
          </a:p>
        </p:txBody>
      </p:sp>
    </p:spTree>
    <p:extLst>
      <p:ext uri="{BB962C8B-B14F-4D97-AF65-F5344CB8AC3E}">
        <p14:creationId xmlns:p14="http://schemas.microsoft.com/office/powerpoint/2010/main" val="94032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20</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Results(6/11)</a:t>
            </a:r>
          </a:p>
        </p:txBody>
      </p:sp>
      <p:pic>
        <p:nvPicPr>
          <p:cNvPr id="104" name="圖片 103">
            <a:extLst>
              <a:ext uri="{FF2B5EF4-FFF2-40B4-BE49-F238E27FC236}">
                <a16:creationId xmlns:a16="http://schemas.microsoft.com/office/drawing/2014/main" id="{A42535DD-D141-4865-B0D7-90CD731056B0}"/>
              </a:ext>
            </a:extLst>
          </p:cNvPr>
          <p:cNvPicPr>
            <a:picLocks noChangeAspect="1"/>
          </p:cNvPicPr>
          <p:nvPr/>
        </p:nvPicPr>
        <p:blipFill rotWithShape="1">
          <a:blip r:embed="rId4">
            <a:extLst>
              <a:ext uri="{28A0092B-C50C-407E-A947-70E740481C1C}">
                <a14:useLocalDpi xmlns:a14="http://schemas.microsoft.com/office/drawing/2010/main" val="0"/>
              </a:ext>
            </a:extLst>
          </a:blip>
          <a:srcRect l="2365" t="4966" r="9350" b="1678"/>
          <a:stretch/>
        </p:blipFill>
        <p:spPr>
          <a:xfrm>
            <a:off x="254001" y="1688224"/>
            <a:ext cx="3871695" cy="3070553"/>
          </a:xfrm>
          <a:prstGeom prst="rect">
            <a:avLst/>
          </a:prstGeom>
        </p:spPr>
      </p:pic>
      <p:pic>
        <p:nvPicPr>
          <p:cNvPr id="105" name="圖片 104">
            <a:extLst>
              <a:ext uri="{FF2B5EF4-FFF2-40B4-BE49-F238E27FC236}">
                <a16:creationId xmlns:a16="http://schemas.microsoft.com/office/drawing/2014/main" id="{96E153C4-8B87-4083-9F93-02E13538223A}"/>
              </a:ext>
            </a:extLst>
          </p:cNvPr>
          <p:cNvPicPr>
            <a:picLocks noChangeAspect="1"/>
          </p:cNvPicPr>
          <p:nvPr/>
        </p:nvPicPr>
        <p:blipFill rotWithShape="1">
          <a:blip r:embed="rId5">
            <a:extLst>
              <a:ext uri="{28A0092B-C50C-407E-A947-70E740481C1C}">
                <a14:useLocalDpi xmlns:a14="http://schemas.microsoft.com/office/drawing/2010/main" val="0"/>
              </a:ext>
            </a:extLst>
          </a:blip>
          <a:srcRect l="1714" t="6308" r="8552" b="1679"/>
          <a:stretch/>
        </p:blipFill>
        <p:spPr>
          <a:xfrm>
            <a:off x="4125696" y="1701219"/>
            <a:ext cx="4065097" cy="3126242"/>
          </a:xfrm>
          <a:prstGeom prst="rect">
            <a:avLst/>
          </a:prstGeom>
        </p:spPr>
      </p:pic>
      <p:pic>
        <p:nvPicPr>
          <p:cNvPr id="106" name="圖片 105">
            <a:extLst>
              <a:ext uri="{FF2B5EF4-FFF2-40B4-BE49-F238E27FC236}">
                <a16:creationId xmlns:a16="http://schemas.microsoft.com/office/drawing/2014/main" id="{288EDFE5-ED04-4627-BC6B-2453634AADC9}"/>
              </a:ext>
            </a:extLst>
          </p:cNvPr>
          <p:cNvPicPr>
            <a:picLocks noChangeAspect="1"/>
          </p:cNvPicPr>
          <p:nvPr/>
        </p:nvPicPr>
        <p:blipFill rotWithShape="1">
          <a:blip r:embed="rId6">
            <a:extLst>
              <a:ext uri="{28A0092B-C50C-407E-A947-70E740481C1C}">
                <a14:useLocalDpi xmlns:a14="http://schemas.microsoft.com/office/drawing/2010/main" val="0"/>
              </a:ext>
            </a:extLst>
          </a:blip>
          <a:srcRect l="2475" t="6164" r="9527" b="1534"/>
          <a:stretch/>
        </p:blipFill>
        <p:spPr>
          <a:xfrm>
            <a:off x="8190793" y="1712980"/>
            <a:ext cx="3871695" cy="3045797"/>
          </a:xfrm>
          <a:prstGeom prst="rect">
            <a:avLst/>
          </a:prstGeom>
        </p:spPr>
      </p:pic>
      <p:sp>
        <p:nvSpPr>
          <p:cNvPr id="2" name="文字方塊 1">
            <a:extLst>
              <a:ext uri="{FF2B5EF4-FFF2-40B4-BE49-F238E27FC236}">
                <a16:creationId xmlns:a16="http://schemas.microsoft.com/office/drawing/2014/main" id="{FD318680-5D0A-452A-8D57-59571B96E5F0}"/>
              </a:ext>
            </a:extLst>
          </p:cNvPr>
          <p:cNvSpPr txBox="1"/>
          <p:nvPr/>
        </p:nvSpPr>
        <p:spPr>
          <a:xfrm>
            <a:off x="2714163" y="5234836"/>
            <a:ext cx="7412477"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TW" dirty="0">
                <a:latin typeface="Arial" panose="020B0604020202020204" pitchFamily="34" charset="0"/>
                <a:cs typeface="Arial" panose="020B0604020202020204" pitchFamily="34" charset="0"/>
              </a:rPr>
              <a:t>As the bit width increases, the code rate of the AN code decreases, resulting in a steeper curve slope.</a:t>
            </a:r>
            <a:br>
              <a:rPr lang="en-US" altLang="zh-TW" dirty="0">
                <a:latin typeface="Arial" panose="020B0604020202020204" pitchFamily="34" charset="0"/>
                <a:cs typeface="Arial" panose="020B0604020202020204" pitchFamily="34" charset="0"/>
              </a:rPr>
            </a:br>
            <a:r>
              <a:rPr lang="en-US" altLang="zh-TW" dirty="0">
                <a:latin typeface="Arial" panose="020B0604020202020204" pitchFamily="34" charset="0"/>
                <a:cs typeface="Arial" panose="020B0604020202020204" pitchFamily="34" charset="0"/>
              </a:rPr>
              <a:t>The curve approaches the ideal DEC curve more closely, and the performance of ANDEC improves accordingly.</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651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F7113C9B-D84C-428D-8D1F-9457A43B648F}"/>
              </a:ext>
            </a:extLst>
          </p:cNvPr>
          <p:cNvGrpSpPr/>
          <p:nvPr/>
        </p:nvGrpSpPr>
        <p:grpSpPr>
          <a:xfrm>
            <a:off x="5009509" y="2597459"/>
            <a:ext cx="7098187" cy="3795346"/>
            <a:chOff x="4522232" y="2761085"/>
            <a:chExt cx="7367030" cy="3935000"/>
          </a:xfrm>
        </p:grpSpPr>
        <p:pic>
          <p:nvPicPr>
            <p:cNvPr id="13" name="圖片 12">
              <a:extLst>
                <a:ext uri="{FF2B5EF4-FFF2-40B4-BE49-F238E27FC236}">
                  <a16:creationId xmlns:a16="http://schemas.microsoft.com/office/drawing/2014/main" id="{26595D4C-CE16-400D-B962-E021B394E36F}"/>
                </a:ext>
              </a:extLst>
            </p:cNvPr>
            <p:cNvPicPr>
              <a:picLocks noChangeAspect="1"/>
            </p:cNvPicPr>
            <p:nvPr/>
          </p:nvPicPr>
          <p:blipFill rotWithShape="1">
            <a:blip r:embed="rId3"/>
            <a:srcRect t="593" b="1"/>
            <a:stretch/>
          </p:blipFill>
          <p:spPr>
            <a:xfrm>
              <a:off x="4599320" y="2950388"/>
              <a:ext cx="7289942" cy="3745697"/>
            </a:xfrm>
            <a:prstGeom prst="rect">
              <a:avLst/>
            </a:prstGeom>
          </p:spPr>
        </p:pic>
        <p:sp>
          <p:nvSpPr>
            <p:cNvPr id="14" name="閃電 13">
              <a:extLst>
                <a:ext uri="{FF2B5EF4-FFF2-40B4-BE49-F238E27FC236}">
                  <a16:creationId xmlns:a16="http://schemas.microsoft.com/office/drawing/2014/main" id="{066AE818-96E6-4B29-965D-3125754DE562}"/>
                </a:ext>
              </a:extLst>
            </p:cNvPr>
            <p:cNvSpPr/>
            <p:nvPr/>
          </p:nvSpPr>
          <p:spPr>
            <a:xfrm rot="190491">
              <a:off x="4522232" y="3005624"/>
              <a:ext cx="351926" cy="333620"/>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閃電 14">
              <a:extLst>
                <a:ext uri="{FF2B5EF4-FFF2-40B4-BE49-F238E27FC236}">
                  <a16:creationId xmlns:a16="http://schemas.microsoft.com/office/drawing/2014/main" id="{CB52B07A-A936-4519-A550-B862830CAFF6}"/>
                </a:ext>
              </a:extLst>
            </p:cNvPr>
            <p:cNvSpPr/>
            <p:nvPr/>
          </p:nvSpPr>
          <p:spPr>
            <a:xfrm rot="352966">
              <a:off x="4599318" y="2761085"/>
              <a:ext cx="314866" cy="396273"/>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閃電 15">
              <a:extLst>
                <a:ext uri="{FF2B5EF4-FFF2-40B4-BE49-F238E27FC236}">
                  <a16:creationId xmlns:a16="http://schemas.microsoft.com/office/drawing/2014/main" id="{884A1325-3B53-458D-8110-0EE1D7FFC807}"/>
                </a:ext>
              </a:extLst>
            </p:cNvPr>
            <p:cNvSpPr/>
            <p:nvPr/>
          </p:nvSpPr>
          <p:spPr>
            <a:xfrm rot="21135375">
              <a:off x="4601819" y="3275442"/>
              <a:ext cx="259310" cy="343800"/>
            </a:xfrm>
            <a:prstGeom prst="lightningBol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4"/>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21</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Results(7/11)</a:t>
            </a:r>
          </a:p>
        </p:txBody>
      </p:sp>
      <p:sp>
        <p:nvSpPr>
          <p:cNvPr id="3" name="文字方塊 2">
            <a:extLst>
              <a:ext uri="{FF2B5EF4-FFF2-40B4-BE49-F238E27FC236}">
                <a16:creationId xmlns:a16="http://schemas.microsoft.com/office/drawing/2014/main" id="{33316D6A-25F1-44EF-8D12-DC65551B93F9}"/>
              </a:ext>
            </a:extLst>
          </p:cNvPr>
          <p:cNvSpPr txBox="1"/>
          <p:nvPr/>
        </p:nvSpPr>
        <p:spPr>
          <a:xfrm>
            <a:off x="1796374" y="1431413"/>
            <a:ext cx="4357991"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b="1" i="1" dirty="0"/>
              <a:t>AWE Rate : Multiplier</a:t>
            </a:r>
          </a:p>
        </p:txBody>
      </p:sp>
      <p:sp>
        <p:nvSpPr>
          <p:cNvPr id="4" name="文字方塊 3">
            <a:extLst>
              <a:ext uri="{FF2B5EF4-FFF2-40B4-BE49-F238E27FC236}">
                <a16:creationId xmlns:a16="http://schemas.microsoft.com/office/drawing/2014/main" id="{B7C815AB-5FE7-4BE5-BFA9-CD7AD9512C09}"/>
              </a:ext>
            </a:extLst>
          </p:cNvPr>
          <p:cNvSpPr txBox="1"/>
          <p:nvPr/>
        </p:nvSpPr>
        <p:spPr>
          <a:xfrm>
            <a:off x="2135966" y="1924078"/>
            <a:ext cx="2809591" cy="2308324"/>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Similar to an adder, noise is injected into each hardware logic gate or component.</a:t>
            </a:r>
          </a:p>
          <a:p>
            <a:r>
              <a:rPr lang="en-US" altLang="zh-TW" dirty="0">
                <a:latin typeface="Arial" panose="020B0604020202020204" pitchFamily="34" charset="0"/>
                <a:cs typeface="Arial" panose="020B0604020202020204" pitchFamily="34" charset="0"/>
              </a:rPr>
              <a:t>If the noise causes a hardware fault, it results in a bit reversal at the output</a:t>
            </a:r>
            <a:r>
              <a:rPr lang="en-US" altLang="zh-TW" dirty="0"/>
              <a:t>.</a:t>
            </a:r>
            <a:endParaRPr lang="zh-TW" altLang="en-US" dirty="0"/>
          </a:p>
        </p:txBody>
      </p:sp>
    </p:spTree>
    <p:extLst>
      <p:ext uri="{BB962C8B-B14F-4D97-AF65-F5344CB8AC3E}">
        <p14:creationId xmlns:p14="http://schemas.microsoft.com/office/powerpoint/2010/main" val="11004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63034"/>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22</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Results(8/11)</a:t>
            </a:r>
          </a:p>
        </p:txBody>
      </p:sp>
      <p:pic>
        <p:nvPicPr>
          <p:cNvPr id="8" name="圖片 7">
            <a:extLst>
              <a:ext uri="{FF2B5EF4-FFF2-40B4-BE49-F238E27FC236}">
                <a16:creationId xmlns:a16="http://schemas.microsoft.com/office/drawing/2014/main" id="{1D691FEB-D96E-470D-A90E-34E7CA1909F5}"/>
              </a:ext>
            </a:extLst>
          </p:cNvPr>
          <p:cNvPicPr>
            <a:picLocks noChangeAspect="1"/>
          </p:cNvPicPr>
          <p:nvPr/>
        </p:nvPicPr>
        <p:blipFill rotWithShape="1">
          <a:blip r:embed="rId4">
            <a:extLst>
              <a:ext uri="{28A0092B-C50C-407E-A947-70E740481C1C}">
                <a14:useLocalDpi xmlns:a14="http://schemas.microsoft.com/office/drawing/2010/main" val="0"/>
              </a:ext>
            </a:extLst>
          </a:blip>
          <a:srcRect l="1684" t="5392" r="7757" b="965"/>
          <a:stretch/>
        </p:blipFill>
        <p:spPr>
          <a:xfrm>
            <a:off x="1712069" y="1451525"/>
            <a:ext cx="4884944" cy="3788442"/>
          </a:xfrm>
          <a:prstGeom prst="rect">
            <a:avLst/>
          </a:prstGeom>
        </p:spPr>
      </p:pic>
      <p:pic>
        <p:nvPicPr>
          <p:cNvPr id="11" name="圖片 10">
            <a:extLst>
              <a:ext uri="{FF2B5EF4-FFF2-40B4-BE49-F238E27FC236}">
                <a16:creationId xmlns:a16="http://schemas.microsoft.com/office/drawing/2014/main" id="{B1EB5300-0A6D-464C-A9FE-0918A9726E6A}"/>
              </a:ext>
            </a:extLst>
          </p:cNvPr>
          <p:cNvPicPr>
            <a:picLocks noChangeAspect="1"/>
          </p:cNvPicPr>
          <p:nvPr/>
        </p:nvPicPr>
        <p:blipFill rotWithShape="1">
          <a:blip r:embed="rId5">
            <a:extLst>
              <a:ext uri="{28A0092B-C50C-407E-A947-70E740481C1C}">
                <a14:useLocalDpi xmlns:a14="http://schemas.microsoft.com/office/drawing/2010/main" val="0"/>
              </a:ext>
            </a:extLst>
          </a:blip>
          <a:srcRect l="1684" t="5835" r="8001" b="1352"/>
          <a:stretch/>
        </p:blipFill>
        <p:spPr>
          <a:xfrm>
            <a:off x="6597013" y="1490521"/>
            <a:ext cx="4864663" cy="3749445"/>
          </a:xfrm>
          <a:prstGeom prst="rect">
            <a:avLst/>
          </a:prstGeom>
        </p:spPr>
      </p:pic>
      <p:sp>
        <p:nvSpPr>
          <p:cNvPr id="12" name="文字方塊 11">
            <a:extLst>
              <a:ext uri="{FF2B5EF4-FFF2-40B4-BE49-F238E27FC236}">
                <a16:creationId xmlns:a16="http://schemas.microsoft.com/office/drawing/2014/main" id="{F9F2D80F-E35D-4C57-8AD9-BD98BA7FF48B}"/>
              </a:ext>
            </a:extLst>
          </p:cNvPr>
          <p:cNvSpPr txBox="1"/>
          <p:nvPr/>
        </p:nvSpPr>
        <p:spPr>
          <a:xfrm>
            <a:off x="3457710" y="5406475"/>
            <a:ext cx="6154368"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TW" dirty="0">
                <a:latin typeface="Arial" panose="020B0604020202020204" pitchFamily="34" charset="0"/>
                <a:cs typeface="Arial" panose="020B0604020202020204" pitchFamily="34" charset="0"/>
              </a:rPr>
              <a:t>With decoder, SEC and DEC AN code are better than </a:t>
            </a:r>
          </a:p>
          <a:p>
            <a:r>
              <a:rPr lang="en-US" altLang="zh-TW" dirty="0">
                <a:latin typeface="Arial" panose="020B0604020202020204" pitchFamily="34" charset="0"/>
                <a:cs typeface="Arial" panose="020B0604020202020204" pitchFamily="34" charset="0"/>
              </a:rPr>
              <a:t>     TMR(Triple Modular Redundancy)</a:t>
            </a:r>
          </a:p>
          <a:p>
            <a:pPr marL="285750" indent="-285750">
              <a:buFont typeface="Wingdings" panose="05000000000000000000" pitchFamily="2" charset="2"/>
              <a:buChar char="Ø"/>
            </a:pPr>
            <a:r>
              <a:rPr lang="en-US" altLang="zh-TW" dirty="0">
                <a:latin typeface="Arial" panose="020B0604020202020204" pitchFamily="34" charset="0"/>
                <a:cs typeface="Arial" panose="020B0604020202020204" pitchFamily="34" charset="0"/>
              </a:rPr>
              <a:t>DEC is more reliable than others</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59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15932"/>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23</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51465AC-431D-43AC-BB54-EC9DEE569373}"/>
              </a:ext>
            </a:extLst>
          </p:cNvPr>
          <p:cNvSpPr txBox="1"/>
          <p:nvPr/>
        </p:nvSpPr>
        <p:spPr>
          <a:xfrm>
            <a:off x="1958999" y="422835"/>
            <a:ext cx="915179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Results(9/11)</a:t>
            </a: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F266A9E7-4BD0-4EB0-80F2-A5004D4F00F0}"/>
                  </a:ext>
                </a:extLst>
              </p:cNvPr>
              <p:cNvGraphicFramePr>
                <a:graphicFrameLocks noGrp="1"/>
              </p:cNvGraphicFramePr>
              <p:nvPr>
                <p:extLst>
                  <p:ext uri="{D42A27DB-BD31-4B8C-83A1-F6EECF244321}">
                    <p14:modId xmlns:p14="http://schemas.microsoft.com/office/powerpoint/2010/main" val="1357935737"/>
                  </p:ext>
                </p:extLst>
              </p:nvPr>
            </p:nvGraphicFramePr>
            <p:xfrm>
              <a:off x="2125002" y="3356631"/>
              <a:ext cx="8575423" cy="3383280"/>
            </p:xfrm>
            <a:graphic>
              <a:graphicData uri="http://schemas.openxmlformats.org/drawingml/2006/table">
                <a:tbl>
                  <a:tblPr firstRow="1" bandRow="1">
                    <a:tableStyleId>{5C22544A-7EE6-4342-B048-85BDC9FD1C3A}</a:tableStyleId>
                  </a:tblPr>
                  <a:tblGrid>
                    <a:gridCol w="561641">
                      <a:extLst>
                        <a:ext uri="{9D8B030D-6E8A-4147-A177-3AD203B41FA5}">
                          <a16:colId xmlns:a16="http://schemas.microsoft.com/office/drawing/2014/main" val="1182507888"/>
                        </a:ext>
                      </a:extLst>
                    </a:gridCol>
                    <a:gridCol w="519806">
                      <a:extLst>
                        <a:ext uri="{9D8B030D-6E8A-4147-A177-3AD203B41FA5}">
                          <a16:colId xmlns:a16="http://schemas.microsoft.com/office/drawing/2014/main" val="3104813415"/>
                        </a:ext>
                      </a:extLst>
                    </a:gridCol>
                    <a:gridCol w="773293">
                      <a:extLst>
                        <a:ext uri="{9D8B030D-6E8A-4147-A177-3AD203B41FA5}">
                          <a16:colId xmlns:a16="http://schemas.microsoft.com/office/drawing/2014/main" val="1071033381"/>
                        </a:ext>
                      </a:extLst>
                    </a:gridCol>
                    <a:gridCol w="1232170">
                      <a:extLst>
                        <a:ext uri="{9D8B030D-6E8A-4147-A177-3AD203B41FA5}">
                          <a16:colId xmlns:a16="http://schemas.microsoft.com/office/drawing/2014/main" val="3959487037"/>
                        </a:ext>
                      </a:extLst>
                    </a:gridCol>
                    <a:gridCol w="1193260">
                      <a:extLst>
                        <a:ext uri="{9D8B030D-6E8A-4147-A177-3AD203B41FA5}">
                          <a16:colId xmlns:a16="http://schemas.microsoft.com/office/drawing/2014/main" val="4276736251"/>
                        </a:ext>
                      </a:extLst>
                    </a:gridCol>
                    <a:gridCol w="913051">
                      <a:extLst>
                        <a:ext uri="{9D8B030D-6E8A-4147-A177-3AD203B41FA5}">
                          <a16:colId xmlns:a16="http://schemas.microsoft.com/office/drawing/2014/main" val="2994123107"/>
                        </a:ext>
                      </a:extLst>
                    </a:gridCol>
                    <a:gridCol w="1028700">
                      <a:extLst>
                        <a:ext uri="{9D8B030D-6E8A-4147-A177-3AD203B41FA5}">
                          <a16:colId xmlns:a16="http://schemas.microsoft.com/office/drawing/2014/main" val="2637430107"/>
                        </a:ext>
                      </a:extLst>
                    </a:gridCol>
                    <a:gridCol w="1252797">
                      <a:extLst>
                        <a:ext uri="{9D8B030D-6E8A-4147-A177-3AD203B41FA5}">
                          <a16:colId xmlns:a16="http://schemas.microsoft.com/office/drawing/2014/main" val="3137241904"/>
                        </a:ext>
                      </a:extLst>
                    </a:gridCol>
                    <a:gridCol w="1100705">
                      <a:extLst>
                        <a:ext uri="{9D8B030D-6E8A-4147-A177-3AD203B41FA5}">
                          <a16:colId xmlns:a16="http://schemas.microsoft.com/office/drawing/2014/main" val="3754431176"/>
                        </a:ext>
                      </a:extLst>
                    </a:gridCol>
                  </a:tblGrid>
                  <a:tr h="122441">
                    <a:tc gridSpan="3">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baseline="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Parallel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dirty="0">
                              <a:solidFill>
                                <a:schemeClr val="tx1"/>
                              </a:solidFill>
                              <a:latin typeface="Times New Roman" panose="02020603050405020304" pitchFamily="18" charset="0"/>
                              <a:cs typeface="Times New Roman" panose="02020603050405020304" pitchFamily="18" charset="0"/>
                            </a:rPr>
                            <a:t>Sequential</a:t>
                          </a:r>
                          <a:endParaRPr lang="zh-TW" altLang="en-US" sz="1600" b="0"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dirty="0">
                              <a:solidFill>
                                <a:schemeClr val="tx1"/>
                              </a:solidFill>
                              <a:latin typeface="Times New Roman" panose="02020603050405020304" pitchFamily="18" charset="0"/>
                              <a:cs typeface="Times New Roman" panose="02020603050405020304" pitchFamily="18" charset="0"/>
                            </a:rPr>
                            <a:t>Trade-off</a:t>
                          </a:r>
                          <a:endParaRPr lang="zh-TW" altLang="en-US" sz="1600" b="0"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8737604"/>
                      </a:ext>
                    </a:extLst>
                  </a:tr>
                  <a:tr h="0">
                    <a:tc>
                      <a:txBody>
                        <a:bodyPr/>
                        <a:lstStyle/>
                        <a:p>
                          <a:pPr algn="ctr"/>
                          <a:r>
                            <a:rPr lang="en-US" altLang="zh-TW" b="1" i="1" dirty="0">
                              <a:solidFill>
                                <a:schemeClr val="tx1"/>
                              </a:solidFill>
                              <a:latin typeface="Times New Roman" panose="02020603050405020304" pitchFamily="18" charset="0"/>
                              <a:cs typeface="Times New Roman" panose="02020603050405020304" pitchFamily="18" charset="0"/>
                            </a:rPr>
                            <a:t>n</a:t>
                          </a: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i="1" dirty="0">
                              <a:solidFill>
                                <a:schemeClr val="tx1"/>
                              </a:solidFill>
                              <a:latin typeface="Times New Roman" panose="02020603050405020304" pitchFamily="18" charset="0"/>
                              <a:cs typeface="Times New Roman" panose="02020603050405020304" pitchFamily="18" charset="0"/>
                            </a:rPr>
                            <a:t>A</a:t>
                          </a:r>
                          <a:endParaRPr lang="zh-TW" altLang="en-US" b="1"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i="1"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Area</a:t>
                          </a:r>
                          <a:r>
                            <a:rPr lang="en-US" altLang="zh-TW"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sym typeface="Wingdings" panose="05000000000000000000" pitchFamily="2" charset="2"/>
                            </a:rPr>
                            <a:t>:</a:t>
                          </a:r>
                          <a:r>
                            <a:rPr lang="en-US" altLang="zh-TW" sz="1400"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sym typeface="Wingdings" panose="05000000000000000000" pitchFamily="2" charset="2"/>
                            </a:rPr>
                            <a:t>(</a:t>
                          </a:r>
                          <a14:m>
                            <m:oMath xmlns:m="http://schemas.openxmlformats.org/officeDocument/2006/math">
                              <m:sSup>
                                <m:sSupPr>
                                  <m:ctrlPr>
                                    <a:rPr lang="en-US" altLang="zh-TW" sz="1400" i="1" smtClean="0">
                                      <a:latin typeface="Cambria Math" panose="02040503050406030204" pitchFamily="18" charset="0"/>
                                      <a:cs typeface="Arial" panose="020B0604020202020204" pitchFamily="34" charset="0"/>
                                    </a:rPr>
                                  </m:ctrlPr>
                                </m:sSupPr>
                                <m:e>
                                  <m:r>
                                    <a:rPr lang="en-US" altLang="zh-TW" sz="1400" b="0" i="0" smtClean="0">
                                      <a:latin typeface="Cambria Math" panose="02040503050406030204" pitchFamily="18" charset="0"/>
                                      <a:cs typeface="Arial" panose="020B0604020202020204" pitchFamily="34" charset="0"/>
                                    </a:rPr>
                                    <m:t> </m:t>
                                  </m:r>
                                  <m:r>
                                    <m:rPr>
                                      <m:sty m:val="p"/>
                                    </m:rPr>
                                    <a:rPr lang="en-US" altLang="zh-TW" sz="1400" b="0" i="0" smtClean="0">
                                      <a:latin typeface="Cambria Math" panose="02040503050406030204" pitchFamily="18" charset="0"/>
                                      <a:cs typeface="Arial" panose="020B0604020202020204" pitchFamily="34" charset="0"/>
                                    </a:rPr>
                                    <m:t>um</m:t>
                                  </m:r>
                                </m:e>
                                <m:sup>
                                  <m:r>
                                    <a:rPr lang="en-US" altLang="zh-TW" sz="1400" b="0" i="0" smtClean="0">
                                      <a:latin typeface="Cambria Math" panose="02040503050406030204" pitchFamily="18" charset="0"/>
                                      <a:cs typeface="Arial" panose="020B0604020202020204" pitchFamily="34" charset="0"/>
                                    </a:rPr>
                                    <m:t>2</m:t>
                                  </m:r>
                                </m:sup>
                              </m:sSup>
                            </m:oMath>
                          </a14:m>
                          <a:r>
                            <a:rPr lang="en-US" altLang="zh-TW" sz="1400"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a:t>
                          </a:r>
                          <a:endParaRPr lang="en-US" altLang="zh-TW" b="0" i="1"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i="1" dirty="0">
                              <a:solidFill>
                                <a:schemeClr val="tx1"/>
                              </a:solidFill>
                              <a:latin typeface="Times New Roman" panose="02020603050405020304" pitchFamily="18" charset="0"/>
                              <a:cs typeface="Times New Roman" panose="02020603050405020304" pitchFamily="18" charset="0"/>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i="1" dirty="0">
                              <a:solidFill>
                                <a:schemeClr val="tx1"/>
                              </a:solidFill>
                              <a:latin typeface="Times New Roman" panose="02020603050405020304" pitchFamily="18" charset="0"/>
                              <a:cs typeface="Times New Roman" panose="02020603050405020304" pitchFamily="18" charset="0"/>
                            </a:rPr>
                            <a:t>Area:</a:t>
                          </a:r>
                        </a:p>
                        <a:p>
                          <a:pPr algn="ctr"/>
                          <a:r>
                            <a:rPr lang="en-US" altLang="zh-TW" sz="1600" b="0" i="1" dirty="0">
                              <a:solidFill>
                                <a:schemeClr val="tx1"/>
                              </a:solidFill>
                              <a:latin typeface="Times New Roman" panose="02020603050405020304" pitchFamily="18" charset="0"/>
                              <a:cs typeface="Times New Roman" panose="02020603050405020304" pitchFamily="18" charset="0"/>
                            </a:rPr>
                            <a:t>Est</a:t>
                          </a:r>
                          <a:endParaRPr lang="zh-TW" altLang="en-US" b="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i="1" dirty="0">
                              <a:solidFill>
                                <a:schemeClr val="tx1"/>
                              </a:solidFill>
                              <a:latin typeface="Times New Roman" panose="02020603050405020304" pitchFamily="18" charset="0"/>
                              <a:cs typeface="Times New Roman" panose="02020603050405020304" pitchFamily="18" charset="0"/>
                            </a:rPr>
                            <a:t>Time:</a:t>
                          </a:r>
                          <a:r>
                            <a:rPr lang="en-US" altLang="zh-TW" b="0" i="0" dirty="0">
                              <a:solidFill>
                                <a:schemeClr val="tx1"/>
                              </a:solidFill>
                              <a:latin typeface="Times New Roman" panose="02020603050405020304" pitchFamily="18" charset="0"/>
                              <a:cs typeface="Times New Roman" panose="020206030504050203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i="1" dirty="0">
                              <a:solidFill>
                                <a:schemeClr val="tx1"/>
                              </a:solidFill>
                              <a:latin typeface="Times New Roman" panose="02020603050405020304" pitchFamily="18" charset="0"/>
                              <a:cs typeface="Times New Roman" panose="02020603050405020304" pitchFamily="18" charset="0"/>
                            </a:rPr>
                            <a:t>Area</a:t>
                          </a:r>
                          <a:r>
                            <a:rPr lang="en-US" altLang="zh-TW" sz="1400"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sym typeface="Wingdings" panose="05000000000000000000" pitchFamily="2" charset="2"/>
                            </a:rPr>
                            <a:t>:(</a:t>
                          </a:r>
                          <a14:m>
                            <m:oMath xmlns:m="http://schemas.openxmlformats.org/officeDocument/2006/math">
                              <m:sSup>
                                <m:sSupPr>
                                  <m:ctrlPr>
                                    <a:rPr lang="en-US" altLang="zh-TW" sz="1600" i="1" smtClean="0">
                                      <a:latin typeface="Cambria Math" panose="02040503050406030204" pitchFamily="18" charset="0"/>
                                      <a:cs typeface="Arial" panose="020B0604020202020204" pitchFamily="34" charset="0"/>
                                    </a:rPr>
                                  </m:ctrlPr>
                                </m:sSupPr>
                                <m:e>
                                  <m:r>
                                    <a:rPr lang="en-US" altLang="zh-TW" sz="1600" b="0" i="0" smtClean="0">
                                      <a:latin typeface="Cambria Math" panose="02040503050406030204" pitchFamily="18" charset="0"/>
                                      <a:cs typeface="Arial" panose="020B0604020202020204" pitchFamily="34" charset="0"/>
                                    </a:rPr>
                                    <m:t> </m:t>
                                  </m:r>
                                  <m:r>
                                    <m:rPr>
                                      <m:sty m:val="p"/>
                                    </m:rPr>
                                    <a:rPr lang="en-US" altLang="zh-TW" sz="1600" b="0" i="0" smtClean="0">
                                      <a:latin typeface="Cambria Math" panose="02040503050406030204" pitchFamily="18" charset="0"/>
                                      <a:cs typeface="Arial" panose="020B0604020202020204" pitchFamily="34" charset="0"/>
                                    </a:rPr>
                                    <m:t>um</m:t>
                                  </m:r>
                                </m:e>
                                <m:sup>
                                  <m:r>
                                    <a:rPr lang="en-US" altLang="zh-TW" sz="1600" b="0" i="0" smtClean="0">
                                      <a:latin typeface="Cambria Math" panose="02040503050406030204" pitchFamily="18" charset="0"/>
                                      <a:cs typeface="Arial" panose="020B0604020202020204" pitchFamily="34" charset="0"/>
                                    </a:rPr>
                                    <m:t>2</m:t>
                                  </m:r>
                                </m:sup>
                              </m:sSup>
                            </m:oMath>
                          </a14:m>
                          <a:r>
                            <a:rPr lang="en-US" altLang="zh-TW" sz="1400"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a:t>
                          </a:r>
                          <a:r>
                            <a:rPr lang="zh-TW" altLang="en-US" sz="1400" b="1" i="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 </a:t>
                          </a:r>
                          <a:endParaRPr lang="en-US" altLang="zh-TW" sz="1400" b="1"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i="1" dirty="0">
                              <a:solidFill>
                                <a:schemeClr val="tx1"/>
                              </a:solidFill>
                              <a:latin typeface="Times New Roman" panose="02020603050405020304" pitchFamily="18" charset="0"/>
                              <a:cs typeface="Times New Roman" panose="02020603050405020304" pitchFamily="18" charset="0"/>
                            </a:rPr>
                            <a:t>Time:</a:t>
                          </a:r>
                          <a:r>
                            <a:rPr lang="en-US" altLang="zh-TW" b="0" i="0" dirty="0">
                              <a:solidFill>
                                <a:schemeClr val="tx1"/>
                              </a:solidFill>
                              <a:latin typeface="Times New Roman" panose="02020603050405020304" pitchFamily="18" charset="0"/>
                              <a:cs typeface="Times New Roman" panose="020206030504050203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9529982"/>
                      </a:ext>
                    </a:extLst>
                  </a:tr>
                  <a:tr h="241866">
                    <a:tc>
                      <a:txBody>
                        <a:bodyPr/>
                        <a:lstStyle/>
                        <a:p>
                          <a:pPr algn="ctr"/>
                          <a:r>
                            <a:rPr lang="en-US" altLang="zh-TW" sz="1400" dirty="0">
                              <a:latin typeface="Arial" panose="020B0604020202020204" pitchFamily="34" charset="0"/>
                              <a:cs typeface="Arial" panose="020B0604020202020204" pitchFamily="34" charset="0"/>
                            </a:rPr>
                            <a:t>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665</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8477.582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0.040277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8">
                      <a:txBody>
                        <a:bodyPr/>
                        <a:lstStyle/>
                        <a:p>
                          <a:pPr algn="ctr" fontAlgn="ctr"/>
                          <a:r>
                            <a:rPr lang="en-US" altLang="zh-TW" sz="1400" b="0" i="0" u="none" strike="noStrike" dirty="0">
                              <a:solidFill>
                                <a:srgbClr val="000000"/>
                              </a:solidFill>
                              <a:effectLst/>
                              <a:latin typeface="Arial" panose="020B0604020202020204" pitchFamily="34" charset="0"/>
                              <a:ea typeface="+mn-ea"/>
                              <a:cs typeface="Arial" panose="020B0604020202020204" pitchFamily="34" charset="0"/>
                            </a:rPr>
                            <a:t>539.0275</a:t>
                          </a: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1.55676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2362.349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0.31905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435032"/>
                      </a:ext>
                    </a:extLst>
                  </a:tr>
                  <a:tr h="274292">
                    <a:tc>
                      <a:txBody>
                        <a:bodyPr/>
                        <a:lstStyle/>
                        <a:p>
                          <a:pPr algn="ctr"/>
                          <a:r>
                            <a:rPr lang="en-US" altLang="zh-TW" sz="1400" dirty="0">
                              <a:latin typeface="Arial" panose="020B0604020202020204" pitchFamily="34" charset="0"/>
                              <a:cs typeface="Arial" panose="020B0604020202020204" pitchFamily="34" charset="0"/>
                            </a:rPr>
                            <a:t>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1939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17536.38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0.076381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5.306747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3506.026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0.936369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874631"/>
                      </a:ext>
                    </a:extLst>
                  </a:tr>
                  <a:tr h="193612">
                    <a:tc>
                      <a:txBody>
                        <a:bodyPr/>
                        <a:lstStyle/>
                        <a:p>
                          <a:pPr algn="ctr"/>
                          <a:r>
                            <a:rPr lang="en-US" altLang="zh-TW" sz="1400" dirty="0">
                              <a:latin typeface="Arial" panose="020B0604020202020204" pitchFamily="34" charset="0"/>
                              <a:cs typeface="Arial" panose="020B0604020202020204" pitchFamily="34" charset="0"/>
                            </a:rPr>
                            <a:t>12</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24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3349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26604.55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0.114019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14.22301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4224.73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1.922779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3569662"/>
                      </a:ext>
                    </a:extLst>
                  </a:tr>
                  <a:tr h="0">
                    <a:tc>
                      <a:txBody>
                        <a:bodyPr/>
                        <a:lstStyle/>
                        <a:p>
                          <a:pPr algn="ctr"/>
                          <a:r>
                            <a:rPr lang="en-US" altLang="zh-TW" sz="1400" dirty="0">
                              <a:latin typeface="Arial" panose="020B0604020202020204" pitchFamily="34" charset="0"/>
                              <a:cs typeface="Arial" panose="020B0604020202020204" pitchFamily="34" charset="0"/>
                            </a:rPr>
                            <a:t>16</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4547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40141.18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0.174261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31.83077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4937.184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3.450736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1573735"/>
                      </a:ext>
                    </a:extLst>
                  </a:tr>
                  <a:tr h="263239">
                    <a:tc>
                      <a:txBody>
                        <a:bodyPr/>
                        <a:lstStyle/>
                        <a:p>
                          <a:pPr algn="ctr"/>
                          <a:r>
                            <a:rPr lang="en-US" altLang="zh-TW" sz="1400" dirty="0">
                              <a:latin typeface="Arial" panose="020B0604020202020204" pitchFamily="34" charset="0"/>
                              <a:cs typeface="Arial" panose="020B0604020202020204" pitchFamily="34" charset="0"/>
                            </a:rPr>
                            <a:t>20</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6311</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52190.41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0.220855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53.91547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5883.998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5.010606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163392"/>
                      </a:ext>
                    </a:extLst>
                  </a:tr>
                  <a:tr h="230605">
                    <a:tc>
                      <a:txBody>
                        <a:bodyPr/>
                        <a:lstStyle/>
                        <a:p>
                          <a:pPr algn="ctr"/>
                          <a:r>
                            <a:rPr lang="en-US" altLang="zh-TW" sz="1400" dirty="0">
                              <a:latin typeface="Arial" panose="020B0604020202020204" pitchFamily="34" charset="0"/>
                              <a:cs typeface="Arial" panose="020B0604020202020204" pitchFamily="34" charset="0"/>
                            </a:rPr>
                            <a:t>24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13837</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70664.23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0.308407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97.31256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6640.2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7.708428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80891"/>
                      </a:ext>
                    </a:extLst>
                  </a:tr>
                  <a:tr h="223491">
                    <a:tc>
                      <a:txBody>
                        <a:bodyPr/>
                        <a:lstStyle/>
                        <a:p>
                          <a:pPr algn="ctr"/>
                          <a:r>
                            <a:rPr lang="en-US" altLang="zh-TW" sz="1400" dirty="0">
                              <a:latin typeface="Arial" panose="020B0604020202020204" pitchFamily="34" charset="0"/>
                              <a:cs typeface="Arial" panose="020B0604020202020204" pitchFamily="34" charset="0"/>
                            </a:rPr>
                            <a:t>28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17619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91309.78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0.38455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162.5122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7283.909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11.37813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4459198"/>
                      </a:ext>
                    </a:extLst>
                  </a:tr>
                  <a:tr h="223491">
                    <a:tc>
                      <a:txBody>
                        <a:bodyPr/>
                        <a:lstStyle/>
                        <a:p>
                          <a:pPr algn="ctr"/>
                          <a:r>
                            <a:rPr lang="en-US" altLang="zh-TW" sz="1400" dirty="0">
                              <a:latin typeface="Arial" panose="020B0604020202020204" pitchFamily="34" charset="0"/>
                              <a:cs typeface="Arial" panose="020B0604020202020204" pitchFamily="34" charset="0"/>
                            </a:rPr>
                            <a:t>30</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45</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18613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105371.4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0.418703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196.1628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7665.134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13.31466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4412629"/>
                      </a:ext>
                    </a:extLst>
                  </a:tr>
                </a:tbl>
              </a:graphicData>
            </a:graphic>
          </p:graphicFrame>
        </mc:Choice>
        <mc:Fallback>
          <p:graphicFrame>
            <p:nvGraphicFramePr>
              <p:cNvPr id="8" name="表格 7">
                <a:extLst>
                  <a:ext uri="{FF2B5EF4-FFF2-40B4-BE49-F238E27FC236}">
                    <a16:creationId xmlns:a16="http://schemas.microsoft.com/office/drawing/2014/main" id="{F266A9E7-4BD0-4EB0-80F2-A5004D4F00F0}"/>
                  </a:ext>
                </a:extLst>
              </p:cNvPr>
              <p:cNvGraphicFramePr>
                <a:graphicFrameLocks noGrp="1"/>
              </p:cNvGraphicFramePr>
              <p:nvPr>
                <p:extLst>
                  <p:ext uri="{D42A27DB-BD31-4B8C-83A1-F6EECF244321}">
                    <p14:modId xmlns:p14="http://schemas.microsoft.com/office/powerpoint/2010/main" val="1357935737"/>
                  </p:ext>
                </p:extLst>
              </p:nvPr>
            </p:nvGraphicFramePr>
            <p:xfrm>
              <a:off x="2125002" y="3356631"/>
              <a:ext cx="8575423" cy="3383280"/>
            </p:xfrm>
            <a:graphic>
              <a:graphicData uri="http://schemas.openxmlformats.org/drawingml/2006/table">
                <a:tbl>
                  <a:tblPr firstRow="1" bandRow="1">
                    <a:tableStyleId>{5C22544A-7EE6-4342-B048-85BDC9FD1C3A}</a:tableStyleId>
                  </a:tblPr>
                  <a:tblGrid>
                    <a:gridCol w="561641">
                      <a:extLst>
                        <a:ext uri="{9D8B030D-6E8A-4147-A177-3AD203B41FA5}">
                          <a16:colId xmlns:a16="http://schemas.microsoft.com/office/drawing/2014/main" val="1182507888"/>
                        </a:ext>
                      </a:extLst>
                    </a:gridCol>
                    <a:gridCol w="519806">
                      <a:extLst>
                        <a:ext uri="{9D8B030D-6E8A-4147-A177-3AD203B41FA5}">
                          <a16:colId xmlns:a16="http://schemas.microsoft.com/office/drawing/2014/main" val="3104813415"/>
                        </a:ext>
                      </a:extLst>
                    </a:gridCol>
                    <a:gridCol w="773293">
                      <a:extLst>
                        <a:ext uri="{9D8B030D-6E8A-4147-A177-3AD203B41FA5}">
                          <a16:colId xmlns:a16="http://schemas.microsoft.com/office/drawing/2014/main" val="1071033381"/>
                        </a:ext>
                      </a:extLst>
                    </a:gridCol>
                    <a:gridCol w="1232170">
                      <a:extLst>
                        <a:ext uri="{9D8B030D-6E8A-4147-A177-3AD203B41FA5}">
                          <a16:colId xmlns:a16="http://schemas.microsoft.com/office/drawing/2014/main" val="3959487037"/>
                        </a:ext>
                      </a:extLst>
                    </a:gridCol>
                    <a:gridCol w="1193260">
                      <a:extLst>
                        <a:ext uri="{9D8B030D-6E8A-4147-A177-3AD203B41FA5}">
                          <a16:colId xmlns:a16="http://schemas.microsoft.com/office/drawing/2014/main" val="4276736251"/>
                        </a:ext>
                      </a:extLst>
                    </a:gridCol>
                    <a:gridCol w="913051">
                      <a:extLst>
                        <a:ext uri="{9D8B030D-6E8A-4147-A177-3AD203B41FA5}">
                          <a16:colId xmlns:a16="http://schemas.microsoft.com/office/drawing/2014/main" val="2994123107"/>
                        </a:ext>
                      </a:extLst>
                    </a:gridCol>
                    <a:gridCol w="1028700">
                      <a:extLst>
                        <a:ext uri="{9D8B030D-6E8A-4147-A177-3AD203B41FA5}">
                          <a16:colId xmlns:a16="http://schemas.microsoft.com/office/drawing/2014/main" val="2637430107"/>
                        </a:ext>
                      </a:extLst>
                    </a:gridCol>
                    <a:gridCol w="1252797">
                      <a:extLst>
                        <a:ext uri="{9D8B030D-6E8A-4147-A177-3AD203B41FA5}">
                          <a16:colId xmlns:a16="http://schemas.microsoft.com/office/drawing/2014/main" val="3137241904"/>
                        </a:ext>
                      </a:extLst>
                    </a:gridCol>
                    <a:gridCol w="1100705">
                      <a:extLst>
                        <a:ext uri="{9D8B030D-6E8A-4147-A177-3AD203B41FA5}">
                          <a16:colId xmlns:a16="http://schemas.microsoft.com/office/drawing/2014/main" val="3754431176"/>
                        </a:ext>
                      </a:extLst>
                    </a:gridCol>
                  </a:tblGrid>
                  <a:tr h="365760">
                    <a:tc gridSpan="3">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baseline="0" dirty="0">
                              <a:solidFill>
                                <a:schemeClr val="tx1"/>
                              </a:solidFill>
                              <a:latin typeface="Times New Roman" panose="02020603050405020304" pitchFamily="18" charset="0"/>
                              <a:ea typeface="Yu Gothic UI Semibold" panose="020B0700000000000000" pitchFamily="34" charset="-128"/>
                              <a:cs typeface="Times New Roman" panose="02020603050405020304" pitchFamily="18" charset="0"/>
                            </a:rPr>
                            <a:t>Parallel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dirty="0">
                              <a:solidFill>
                                <a:schemeClr val="tx1"/>
                              </a:solidFill>
                              <a:latin typeface="Times New Roman" panose="02020603050405020304" pitchFamily="18" charset="0"/>
                              <a:cs typeface="Times New Roman" panose="02020603050405020304" pitchFamily="18" charset="0"/>
                            </a:rPr>
                            <a:t>Sequential</a:t>
                          </a:r>
                          <a:endParaRPr lang="zh-TW" altLang="en-US" sz="1600" b="0"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TW" sz="1600" b="0" i="0" dirty="0">
                              <a:solidFill>
                                <a:schemeClr val="tx1"/>
                              </a:solidFill>
                              <a:latin typeface="Times New Roman" panose="02020603050405020304" pitchFamily="18" charset="0"/>
                              <a:cs typeface="Times New Roman" panose="02020603050405020304" pitchFamily="18" charset="0"/>
                            </a:rPr>
                            <a:t>Trade-off</a:t>
                          </a:r>
                          <a:endParaRPr lang="zh-TW" altLang="en-US" sz="1600" b="0" i="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8737604"/>
                      </a:ext>
                    </a:extLst>
                  </a:tr>
                  <a:tr h="579120">
                    <a:tc>
                      <a:txBody>
                        <a:bodyPr/>
                        <a:lstStyle/>
                        <a:p>
                          <a:pPr algn="ctr"/>
                          <a:r>
                            <a:rPr lang="en-US" altLang="zh-TW" b="1" i="1" dirty="0">
                              <a:solidFill>
                                <a:schemeClr val="tx1"/>
                              </a:solidFill>
                              <a:latin typeface="Times New Roman" panose="02020603050405020304" pitchFamily="18" charset="0"/>
                              <a:cs typeface="Times New Roman" panose="02020603050405020304" pitchFamily="18" charset="0"/>
                            </a:rPr>
                            <a:t>n</a:t>
                          </a: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i="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endParaRPr lang="zh-TW" altLang="en-US" b="1"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i="1" dirty="0">
                              <a:solidFill>
                                <a:schemeClr val="tx1"/>
                              </a:solidFill>
                              <a:latin typeface="Times New Roman" panose="02020603050405020304" pitchFamily="18" charset="0"/>
                              <a:cs typeface="Times New Roman" panose="02020603050405020304" pitchFamily="18" charset="0"/>
                            </a:rPr>
                            <a:t>A</a:t>
                          </a:r>
                          <a:endParaRPr lang="zh-TW" altLang="en-US" b="1"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485" t="-65263" r="-447030" b="-441053"/>
                          </a:stretch>
                        </a:blipFill>
                      </a:tcPr>
                    </a:tc>
                    <a:tc>
                      <a:txBody>
                        <a:bodyPr/>
                        <a:lstStyle/>
                        <a:p>
                          <a:pPr algn="ctr"/>
                          <a:r>
                            <a:rPr lang="en-US" altLang="zh-TW" sz="1600" b="1" i="1" dirty="0">
                              <a:solidFill>
                                <a:schemeClr val="tx1"/>
                              </a:solidFill>
                              <a:latin typeface="Times New Roman" panose="02020603050405020304" pitchFamily="18" charset="0"/>
                              <a:cs typeface="Times New Roman" panose="02020603050405020304" pitchFamily="18" charset="0"/>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i="1" dirty="0">
                              <a:solidFill>
                                <a:schemeClr val="tx1"/>
                              </a:solidFill>
                              <a:latin typeface="Times New Roman" panose="02020603050405020304" pitchFamily="18" charset="0"/>
                              <a:cs typeface="Times New Roman" panose="02020603050405020304" pitchFamily="18" charset="0"/>
                            </a:rPr>
                            <a:t>Area:</a:t>
                          </a:r>
                        </a:p>
                        <a:p>
                          <a:pPr algn="ctr"/>
                          <a:r>
                            <a:rPr lang="en-US" altLang="zh-TW" sz="1600" b="0" i="1" dirty="0">
                              <a:solidFill>
                                <a:schemeClr val="tx1"/>
                              </a:solidFill>
                              <a:latin typeface="Times New Roman" panose="02020603050405020304" pitchFamily="18" charset="0"/>
                              <a:cs typeface="Times New Roman" panose="02020603050405020304" pitchFamily="18" charset="0"/>
                            </a:rPr>
                            <a:t>Est</a:t>
                          </a:r>
                          <a:endParaRPr lang="zh-TW" altLang="en-US" b="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i="1" dirty="0">
                              <a:solidFill>
                                <a:schemeClr val="tx1"/>
                              </a:solidFill>
                              <a:latin typeface="Times New Roman" panose="02020603050405020304" pitchFamily="18" charset="0"/>
                              <a:cs typeface="Times New Roman" panose="02020603050405020304" pitchFamily="18" charset="0"/>
                            </a:rPr>
                            <a:t>Time:</a:t>
                          </a:r>
                          <a:r>
                            <a:rPr lang="en-US" altLang="zh-TW" b="0" i="0" dirty="0">
                              <a:solidFill>
                                <a:schemeClr val="tx1"/>
                              </a:solidFill>
                              <a:latin typeface="Times New Roman" panose="02020603050405020304" pitchFamily="18" charset="0"/>
                              <a:cs typeface="Times New Roman" panose="020206030504050203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99024" t="-65263" r="-89268" b="-441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i="1" dirty="0">
                              <a:solidFill>
                                <a:schemeClr val="tx1"/>
                              </a:solidFill>
                              <a:latin typeface="Times New Roman" panose="02020603050405020304" pitchFamily="18" charset="0"/>
                              <a:cs typeface="Times New Roman" panose="02020603050405020304" pitchFamily="18" charset="0"/>
                            </a:rPr>
                            <a:t>Time:</a:t>
                          </a:r>
                          <a:r>
                            <a:rPr lang="en-US" altLang="zh-TW" b="0" i="0" dirty="0">
                              <a:solidFill>
                                <a:schemeClr val="tx1"/>
                              </a:solidFill>
                              <a:latin typeface="Times New Roman" panose="02020603050405020304" pitchFamily="18" charset="0"/>
                              <a:cs typeface="Times New Roman" panose="020206030504050203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9529982"/>
                      </a:ext>
                    </a:extLst>
                  </a:tr>
                  <a:tr h="304800">
                    <a:tc>
                      <a:txBody>
                        <a:bodyPr/>
                        <a:lstStyle/>
                        <a:p>
                          <a:pPr algn="ctr"/>
                          <a:r>
                            <a:rPr lang="en-US" altLang="zh-TW" sz="1400" dirty="0">
                              <a:latin typeface="Arial" panose="020B0604020202020204" pitchFamily="34" charset="0"/>
                              <a:cs typeface="Arial" panose="020B0604020202020204" pitchFamily="34" charset="0"/>
                            </a:rPr>
                            <a:t>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665</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8477.582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0.040277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8">
                      <a:txBody>
                        <a:bodyPr/>
                        <a:lstStyle/>
                        <a:p>
                          <a:pPr algn="ctr" fontAlgn="ctr"/>
                          <a:r>
                            <a:rPr lang="en-US" altLang="zh-TW" sz="1400" b="0" i="0" u="none" strike="noStrike" dirty="0">
                              <a:solidFill>
                                <a:srgbClr val="000000"/>
                              </a:solidFill>
                              <a:effectLst/>
                              <a:latin typeface="Arial" panose="020B0604020202020204" pitchFamily="34" charset="0"/>
                              <a:ea typeface="+mn-ea"/>
                              <a:cs typeface="Arial" panose="020B0604020202020204" pitchFamily="34" charset="0"/>
                            </a:rPr>
                            <a:t>539.0275</a:t>
                          </a: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1.55676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2362.349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0.31905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435032"/>
                      </a:ext>
                    </a:extLst>
                  </a:tr>
                  <a:tr h="304800">
                    <a:tc>
                      <a:txBody>
                        <a:bodyPr/>
                        <a:lstStyle/>
                        <a:p>
                          <a:pPr algn="ctr"/>
                          <a:r>
                            <a:rPr lang="en-US" altLang="zh-TW" sz="1400" dirty="0">
                              <a:latin typeface="Arial" panose="020B0604020202020204" pitchFamily="34" charset="0"/>
                              <a:cs typeface="Arial" panose="020B0604020202020204" pitchFamily="34" charset="0"/>
                            </a:rPr>
                            <a:t>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1939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17536.38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0.076381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5.306747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3506.026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0.936369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874631"/>
                      </a:ext>
                    </a:extLst>
                  </a:tr>
                  <a:tr h="304800">
                    <a:tc>
                      <a:txBody>
                        <a:bodyPr/>
                        <a:lstStyle/>
                        <a:p>
                          <a:pPr algn="ctr"/>
                          <a:r>
                            <a:rPr lang="en-US" altLang="zh-TW" sz="1400" dirty="0">
                              <a:latin typeface="Arial" panose="020B0604020202020204" pitchFamily="34" charset="0"/>
                              <a:cs typeface="Arial" panose="020B0604020202020204" pitchFamily="34" charset="0"/>
                            </a:rPr>
                            <a:t>12</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24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3349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26604.55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0.114019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14.22301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4224.73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1.922779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3569662"/>
                      </a:ext>
                    </a:extLst>
                  </a:tr>
                  <a:tr h="304800">
                    <a:tc>
                      <a:txBody>
                        <a:bodyPr/>
                        <a:lstStyle/>
                        <a:p>
                          <a:pPr algn="ctr"/>
                          <a:r>
                            <a:rPr lang="en-US" altLang="zh-TW" sz="1400" dirty="0">
                              <a:latin typeface="Arial" panose="020B0604020202020204" pitchFamily="34" charset="0"/>
                              <a:cs typeface="Arial" panose="020B0604020202020204" pitchFamily="34" charset="0"/>
                            </a:rPr>
                            <a:t>16</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4547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40141.18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0.174261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31.83077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4937.184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3.450736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1573735"/>
                      </a:ext>
                    </a:extLst>
                  </a:tr>
                  <a:tr h="304800">
                    <a:tc>
                      <a:txBody>
                        <a:bodyPr/>
                        <a:lstStyle/>
                        <a:p>
                          <a:pPr algn="ctr"/>
                          <a:r>
                            <a:rPr lang="en-US" altLang="zh-TW" sz="1400" dirty="0">
                              <a:latin typeface="Arial" panose="020B0604020202020204" pitchFamily="34" charset="0"/>
                              <a:cs typeface="Arial" panose="020B0604020202020204" pitchFamily="34" charset="0"/>
                            </a:rPr>
                            <a:t>20</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6311</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52190.41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0.220855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53.91547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5883.998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5.010606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163392"/>
                      </a:ext>
                    </a:extLst>
                  </a:tr>
                  <a:tr h="304800">
                    <a:tc>
                      <a:txBody>
                        <a:bodyPr/>
                        <a:lstStyle/>
                        <a:p>
                          <a:pPr algn="ctr"/>
                          <a:r>
                            <a:rPr lang="en-US" altLang="zh-TW" sz="1400" dirty="0">
                              <a:latin typeface="Arial" panose="020B0604020202020204" pitchFamily="34" charset="0"/>
                              <a:cs typeface="Arial" panose="020B0604020202020204" pitchFamily="34" charset="0"/>
                            </a:rPr>
                            <a:t>24</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38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13837</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70664.23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0.308407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97.31256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6640.2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7.708428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80891"/>
                      </a:ext>
                    </a:extLst>
                  </a:tr>
                  <a:tr h="304800">
                    <a:tc>
                      <a:txBody>
                        <a:bodyPr/>
                        <a:lstStyle/>
                        <a:p>
                          <a:pPr algn="ctr"/>
                          <a:r>
                            <a:rPr lang="en-US" altLang="zh-TW" sz="1400" dirty="0">
                              <a:latin typeface="Arial" panose="020B0604020202020204" pitchFamily="34" charset="0"/>
                              <a:cs typeface="Arial" panose="020B0604020202020204" pitchFamily="34" charset="0"/>
                            </a:rPr>
                            <a:t>28</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17619</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91309.78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0.38455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162.5122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7283.909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Arial" panose="020B0604020202020204" pitchFamily="34" charset="0"/>
                              <a:ea typeface="新細明體" panose="02020500000000000000" pitchFamily="18" charset="-120"/>
                              <a:cs typeface="Arial" panose="020B0604020202020204" pitchFamily="34" charset="0"/>
                            </a:rPr>
                            <a:t>11.37813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4459198"/>
                      </a:ext>
                    </a:extLst>
                  </a:tr>
                  <a:tr h="304800">
                    <a:tc>
                      <a:txBody>
                        <a:bodyPr/>
                        <a:lstStyle/>
                        <a:p>
                          <a:pPr algn="ctr"/>
                          <a:r>
                            <a:rPr lang="en-US" altLang="zh-TW" sz="1400" dirty="0">
                              <a:latin typeface="Arial" panose="020B0604020202020204" pitchFamily="34" charset="0"/>
                              <a:cs typeface="Arial" panose="020B0604020202020204" pitchFamily="34" charset="0"/>
                            </a:rPr>
                            <a:t>30</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45</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Arial" panose="020B0604020202020204" pitchFamily="34" charset="0"/>
                              <a:cs typeface="Arial" panose="020B0604020202020204" pitchFamily="34" charset="0"/>
                            </a:rPr>
                            <a:t>18613</a:t>
                          </a:r>
                          <a:endParaRPr lang="zh-TW"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105371.4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0.418703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196.1628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7665.134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Arial" panose="020B0604020202020204" pitchFamily="34" charset="0"/>
                              <a:ea typeface="新細明體" panose="02020500000000000000" pitchFamily="18" charset="-120"/>
                              <a:cs typeface="Arial" panose="020B0604020202020204" pitchFamily="34" charset="0"/>
                            </a:rPr>
                            <a:t>13.31466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4412629"/>
                      </a:ext>
                    </a:extLst>
                  </a:tr>
                </a:tbl>
              </a:graphicData>
            </a:graphic>
          </p:graphicFrame>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A674BDF-ACFA-408D-8A74-031893F8A957}"/>
                  </a:ext>
                </a:extLst>
              </p:cNvPr>
              <p:cNvSpPr txBox="1"/>
              <p:nvPr/>
            </p:nvSpPr>
            <p:spPr>
              <a:xfrm>
                <a:off x="2125002" y="1774089"/>
                <a:ext cx="44223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Area cost: </a:t>
                </a: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Synthesized from EDA</a:t>
                </a:r>
                <a:endPar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Tool: Design Compiler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Technology: UMC 0.18um</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Area unit: </a:t>
                </a:r>
                <a14:m>
                  <m:oMath xmlns:m="http://schemas.openxmlformats.org/officeDocument/2006/math">
                    <m:sSup>
                      <m:sSupPr>
                        <m:ctrlPr>
                          <a:rPr kumimoji="0" lang="en-US" altLang="zh-TW"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altLang="zh-TW"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𝑢𝑚</m:t>
                        </m:r>
                      </m:e>
                      <m:sup>
                        <m:r>
                          <a:rPr kumimoji="0" lang="en-US" altLang="zh-TW"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2</m:t>
                        </m:r>
                      </m:sup>
                    </m:sSup>
                  </m:oMath>
                </a14:m>
                <a:endParaRPr kumimoji="0" lang="zh-TW" altLang="en-US"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mc:Choice>
        <mc:Fallback xmlns="">
          <p:sp>
            <p:nvSpPr>
              <p:cNvPr id="2" name="文字方塊 1">
                <a:extLst>
                  <a:ext uri="{FF2B5EF4-FFF2-40B4-BE49-F238E27FC236}">
                    <a16:creationId xmlns:a16="http://schemas.microsoft.com/office/drawing/2014/main" id="{7A674BDF-ACFA-408D-8A74-031893F8A957}"/>
                  </a:ext>
                </a:extLst>
              </p:cNvPr>
              <p:cNvSpPr txBox="1">
                <a:spLocks noRot="1" noChangeAspect="1" noMove="1" noResize="1" noEditPoints="1" noAdjustHandles="1" noChangeArrowheads="1" noChangeShapeType="1" noTextEdit="1"/>
              </p:cNvSpPr>
              <p:nvPr/>
            </p:nvSpPr>
            <p:spPr>
              <a:xfrm>
                <a:off x="2125002" y="1774089"/>
                <a:ext cx="4422346" cy="1200329"/>
              </a:xfrm>
              <a:prstGeom prst="rect">
                <a:avLst/>
              </a:prstGeom>
              <a:blipFill>
                <a:blip r:embed="rId5"/>
                <a:stretch>
                  <a:fillRect l="-1241" t="-2538" b="-7107"/>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91967685-A619-4CEA-BEB5-35D3D75E0335}"/>
              </a:ext>
            </a:extLst>
          </p:cNvPr>
          <p:cNvSpPr txBox="1"/>
          <p:nvPr/>
        </p:nvSpPr>
        <p:spPr>
          <a:xfrm>
            <a:off x="6926658" y="1774088"/>
            <a:ext cx="44223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Time cost: Runtime</a:t>
            </a: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 from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標楷體" panose="03000509000000000000" pitchFamily="65" charset="-120"/>
                <a:cs typeface="Arial" panose="020B0604020202020204" pitchFamily="34" charset="0"/>
              </a:rPr>
              <a:t>	     (in Zynq7000 Soc)</a:t>
            </a:r>
            <a:endPar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Tool: Python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Time unit: </a:t>
            </a:r>
            <a:r>
              <a:rPr kumimoji="0" lang="en-US" altLang="zh-TW"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s</a:t>
            </a:r>
            <a:endParaRPr kumimoji="0" lang="zh-TW" altLang="en-US"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Arial" panose="020B0604020202020204" pitchFamily="34" charset="0"/>
            </a:endParaRPr>
          </a:p>
        </p:txBody>
      </p:sp>
      <p:sp>
        <p:nvSpPr>
          <p:cNvPr id="11" name="文字方塊 10">
            <a:extLst>
              <a:ext uri="{FF2B5EF4-FFF2-40B4-BE49-F238E27FC236}">
                <a16:creationId xmlns:a16="http://schemas.microsoft.com/office/drawing/2014/main" id="{9B840D4C-7329-4543-89E4-E0B475E88FC3}"/>
              </a:ext>
            </a:extLst>
          </p:cNvPr>
          <p:cNvSpPr txBox="1"/>
          <p:nvPr/>
        </p:nvSpPr>
        <p:spPr>
          <a:xfrm>
            <a:off x="2125003" y="2974417"/>
            <a:ext cx="674013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Assume:</a:t>
            </a:r>
            <a:r>
              <a:rPr kumimoji="0" lang="zh-TW" altLang="en-US"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en-US" altLang="zh-TW"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Total cost of Time and Area is a fixed value</a:t>
            </a:r>
            <a:endParaRPr kumimoji="0" lang="zh-TW" altLang="en-US" b="0" i="1"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2" name="Content Placeholder 2">
            <a:extLst>
              <a:ext uri="{FF2B5EF4-FFF2-40B4-BE49-F238E27FC236}">
                <a16:creationId xmlns:a16="http://schemas.microsoft.com/office/drawing/2014/main" id="{FDF04060-5882-4034-A6C6-B5524BA57A33}"/>
              </a:ext>
            </a:extLst>
          </p:cNvPr>
          <p:cNvSpPr txBox="1">
            <a:spLocks/>
          </p:cNvSpPr>
          <p:nvPr/>
        </p:nvSpPr>
        <p:spPr>
          <a:xfrm>
            <a:off x="1858185" y="1338331"/>
            <a:ext cx="5546639"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The cost of three method:</a:t>
            </a:r>
          </a:p>
        </p:txBody>
      </p:sp>
    </p:spTree>
    <p:extLst>
      <p:ext uri="{BB962C8B-B14F-4D97-AF65-F5344CB8AC3E}">
        <p14:creationId xmlns:p14="http://schemas.microsoft.com/office/powerpoint/2010/main" val="243191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8228"/>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4A71AE0-D8C5-448C-B7D5-38970B4A349E}"/>
              </a:ext>
            </a:extLst>
          </p:cNvPr>
          <p:cNvSpPr txBox="1"/>
          <p:nvPr/>
        </p:nvSpPr>
        <p:spPr>
          <a:xfrm>
            <a:off x="3468962" y="432256"/>
            <a:ext cx="6505131"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Results(10/11)</a:t>
            </a:r>
          </a:p>
        </p:txBody>
      </p:sp>
      <p:pic>
        <p:nvPicPr>
          <p:cNvPr id="3" name="圖片 2">
            <a:extLst>
              <a:ext uri="{FF2B5EF4-FFF2-40B4-BE49-F238E27FC236}">
                <a16:creationId xmlns:a16="http://schemas.microsoft.com/office/drawing/2014/main" id="{3CD46B6B-CE6F-4380-AE70-F962460DE1F3}"/>
              </a:ext>
            </a:extLst>
          </p:cNvPr>
          <p:cNvPicPr>
            <a:picLocks noChangeAspect="1"/>
          </p:cNvPicPr>
          <p:nvPr/>
        </p:nvPicPr>
        <p:blipFill>
          <a:blip r:embed="rId4"/>
          <a:stretch>
            <a:fillRect/>
          </a:stretch>
        </p:blipFill>
        <p:spPr>
          <a:xfrm>
            <a:off x="452751" y="1929384"/>
            <a:ext cx="5762305" cy="3627823"/>
          </a:xfrm>
          <a:prstGeom prst="rect">
            <a:avLst/>
          </a:prstGeom>
        </p:spPr>
      </p:pic>
      <p:pic>
        <p:nvPicPr>
          <p:cNvPr id="6" name="圖片 5">
            <a:extLst>
              <a:ext uri="{FF2B5EF4-FFF2-40B4-BE49-F238E27FC236}">
                <a16:creationId xmlns:a16="http://schemas.microsoft.com/office/drawing/2014/main" id="{AE59CB02-A4B8-4CD7-A0AD-B397BDF1FEEB}"/>
              </a:ext>
            </a:extLst>
          </p:cNvPr>
          <p:cNvPicPr>
            <a:picLocks noChangeAspect="1"/>
          </p:cNvPicPr>
          <p:nvPr/>
        </p:nvPicPr>
        <p:blipFill>
          <a:blip r:embed="rId5"/>
          <a:stretch>
            <a:fillRect/>
          </a:stretch>
        </p:blipFill>
        <p:spPr>
          <a:xfrm>
            <a:off x="6300216" y="2029395"/>
            <a:ext cx="5439033" cy="3527812"/>
          </a:xfrm>
          <a:prstGeom prst="rect">
            <a:avLst/>
          </a:prstGeom>
        </p:spPr>
      </p:pic>
    </p:spTree>
    <p:extLst>
      <p:ext uri="{BB962C8B-B14F-4D97-AF65-F5344CB8AC3E}">
        <p14:creationId xmlns:p14="http://schemas.microsoft.com/office/powerpoint/2010/main" val="123797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8228"/>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4A71AE0-D8C5-448C-B7D5-38970B4A349E}"/>
              </a:ext>
            </a:extLst>
          </p:cNvPr>
          <p:cNvSpPr txBox="1"/>
          <p:nvPr/>
        </p:nvSpPr>
        <p:spPr>
          <a:xfrm>
            <a:off x="3468963" y="432256"/>
            <a:ext cx="6660774"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Experimental Results(11/11)</a:t>
            </a:r>
          </a:p>
        </p:txBody>
      </p:sp>
      <p:sp>
        <p:nvSpPr>
          <p:cNvPr id="8" name="Content Placeholder 2">
            <a:extLst>
              <a:ext uri="{FF2B5EF4-FFF2-40B4-BE49-F238E27FC236}">
                <a16:creationId xmlns:a16="http://schemas.microsoft.com/office/drawing/2014/main" id="{C99C13FA-50F5-4C31-814A-A7EAF49F4229}"/>
              </a:ext>
            </a:extLst>
          </p:cNvPr>
          <p:cNvSpPr txBox="1">
            <a:spLocks/>
          </p:cNvSpPr>
          <p:nvPr/>
        </p:nvSpPr>
        <p:spPr>
          <a:xfrm>
            <a:off x="1767990" y="1422313"/>
            <a:ext cx="5625628"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Using Min-MAX Normalization:</a:t>
            </a: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51BD6BF-193D-4409-A703-C9ECD7CA7229}"/>
                  </a:ext>
                </a:extLst>
              </p:cNvPr>
              <p:cNvSpPr txBox="1"/>
              <p:nvPr/>
            </p:nvSpPr>
            <p:spPr>
              <a:xfrm>
                <a:off x="5165322" y="1941623"/>
                <a:ext cx="2574587" cy="540148"/>
              </a:xfrm>
              <a:prstGeom prst="rect">
                <a:avLst/>
              </a:prstGeom>
              <a:noFill/>
            </p:spPr>
            <p:txBody>
              <a:bodyPr wrap="square" rtlCol="0">
                <a:spAutoFit/>
              </a:bodyPr>
              <a:lstStyle/>
              <a:p>
                <a:r>
                  <a:rPr lang="en-US" altLang="zh-TW" sz="2000" i="1" dirty="0" err="1">
                    <a:latin typeface="Cambria Math" panose="02040503050406030204" pitchFamily="18" charset="0"/>
                    <a:ea typeface="Cambria Math" panose="02040503050406030204" pitchFamily="18" charset="0"/>
                  </a:rPr>
                  <a:t>X</a:t>
                </a:r>
                <a:r>
                  <a:rPr lang="en-US" altLang="zh-TW" sz="2000" i="1" baseline="-25000" dirty="0" err="1">
                    <a:latin typeface="Cambria Math" panose="02040503050406030204" pitchFamily="18" charset="0"/>
                    <a:ea typeface="Cambria Math" panose="02040503050406030204" pitchFamily="18" charset="0"/>
                  </a:rPr>
                  <a:t>normalized</a:t>
                </a:r>
                <a:r>
                  <a:rPr lang="en-US" altLang="zh-TW" sz="2000" baseline="-25000" dirty="0">
                    <a:latin typeface="Cambria Math" panose="02040503050406030204" pitchFamily="18" charset="0"/>
                    <a:ea typeface="Cambria Math" panose="02040503050406030204" pitchFamily="18" charset="0"/>
                  </a:rPr>
                  <a:t>  </a:t>
                </a:r>
                <a:r>
                  <a:rPr lang="en-US" altLang="zh-TW" sz="2000" dirty="0">
                    <a:latin typeface="Cambria Math" panose="02040503050406030204" pitchFamily="18" charset="0"/>
                    <a:ea typeface="Cambria Math" panose="02040503050406030204" pitchFamily="18" charset="0"/>
                  </a:rPr>
                  <a:t>=  </a:t>
                </a:r>
                <a14:m>
                  <m:oMath xmlns:m="http://schemas.openxmlformats.org/officeDocument/2006/math">
                    <m:f>
                      <m:fPr>
                        <m:ctrlPr>
                          <a:rPr lang="en-US" altLang="zh-TW" sz="200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𝑥</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𝑚𝑖𝑛</m:t>
                        </m:r>
                      </m:num>
                      <m:den>
                        <m:r>
                          <a:rPr lang="en-US" altLang="zh-TW" sz="2000" b="0" i="1" smtClean="0">
                            <a:latin typeface="Cambria Math" panose="02040503050406030204" pitchFamily="18" charset="0"/>
                            <a:ea typeface="Cambria Math" panose="02040503050406030204" pitchFamily="18" charset="0"/>
                          </a:rPr>
                          <m:t>𝑀𝐴𝑋</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𝑚𝑖𝑛</m:t>
                        </m:r>
                      </m:den>
                    </m:f>
                  </m:oMath>
                </a14:m>
                <a:endParaRPr lang="zh-TW" altLang="en-US" sz="1600"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F51BD6BF-193D-4409-A703-C9ECD7CA7229}"/>
                  </a:ext>
                </a:extLst>
              </p:cNvPr>
              <p:cNvSpPr txBox="1">
                <a:spLocks noRot="1" noChangeAspect="1" noMove="1" noResize="1" noEditPoints="1" noAdjustHandles="1" noChangeArrowheads="1" noChangeShapeType="1" noTextEdit="1"/>
              </p:cNvSpPr>
              <p:nvPr/>
            </p:nvSpPr>
            <p:spPr>
              <a:xfrm>
                <a:off x="5165322" y="1941623"/>
                <a:ext cx="2574587" cy="540148"/>
              </a:xfrm>
              <a:prstGeom prst="rect">
                <a:avLst/>
              </a:prstGeom>
              <a:blipFill>
                <a:blip r:embed="rId4"/>
                <a:stretch>
                  <a:fillRect l="-2364" b="-6818"/>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950B89E6-5087-4586-B24A-D006FA5BE8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1723" y="2569464"/>
            <a:ext cx="7201783" cy="3966008"/>
          </a:xfrm>
          <a:prstGeom prst="rect">
            <a:avLst/>
          </a:prstGeom>
        </p:spPr>
      </p:pic>
    </p:spTree>
    <p:extLst>
      <p:ext uri="{BB962C8B-B14F-4D97-AF65-F5344CB8AC3E}">
        <p14:creationId xmlns:p14="http://schemas.microsoft.com/office/powerpoint/2010/main" val="508445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8228"/>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26</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4A71AE0-D8C5-448C-B7D5-38970B4A349E}"/>
              </a:ext>
            </a:extLst>
          </p:cNvPr>
          <p:cNvSpPr txBox="1"/>
          <p:nvPr/>
        </p:nvSpPr>
        <p:spPr>
          <a:xfrm>
            <a:off x="3468962" y="432256"/>
            <a:ext cx="7231463" cy="707886"/>
          </a:xfrm>
          <a:prstGeom prst="rect">
            <a:avLst/>
          </a:prstGeom>
          <a:noFill/>
        </p:spPr>
        <p:txBody>
          <a:bodyPr wrap="square" rtlCol="0">
            <a:spAutoFit/>
          </a:bodyPr>
          <a:lstStyle/>
          <a:p>
            <a:r>
              <a:rPr lang="en-US" altLang="zh-TW" sz="4000" dirty="0">
                <a:latin typeface="Arial" panose="020B0604020202020204" pitchFamily="34" charset="0"/>
                <a:cs typeface="Arial" panose="020B0604020202020204" pitchFamily="34" charset="0"/>
              </a:rPr>
              <a:t>Conclusions</a:t>
            </a:r>
            <a:r>
              <a:rPr lang="zh-TW" altLang="en-US" sz="4000" dirty="0">
                <a:latin typeface="Arial" panose="020B0604020202020204" pitchFamily="34" charset="0"/>
                <a:cs typeface="Arial" panose="020B0604020202020204" pitchFamily="34" charset="0"/>
              </a:rPr>
              <a:t> </a:t>
            </a:r>
            <a:r>
              <a:rPr lang="en-US" altLang="zh-TW" sz="4000" dirty="0">
                <a:latin typeface="Arial" panose="020B0604020202020204" pitchFamily="34" charset="0"/>
                <a:cs typeface="Arial" panose="020B0604020202020204" pitchFamily="34" charset="0"/>
              </a:rPr>
              <a:t>and Future Work</a:t>
            </a:r>
          </a:p>
        </p:txBody>
      </p:sp>
      <p:grpSp>
        <p:nvGrpSpPr>
          <p:cNvPr id="11" name="群組 10">
            <a:extLst>
              <a:ext uri="{FF2B5EF4-FFF2-40B4-BE49-F238E27FC236}">
                <a16:creationId xmlns:a16="http://schemas.microsoft.com/office/drawing/2014/main" id="{8412DCCF-C190-4E2B-AAC2-ADC01D891096}"/>
              </a:ext>
            </a:extLst>
          </p:cNvPr>
          <p:cNvGrpSpPr/>
          <p:nvPr/>
        </p:nvGrpSpPr>
        <p:grpSpPr>
          <a:xfrm>
            <a:off x="1796375" y="4889409"/>
            <a:ext cx="7143345" cy="1671669"/>
            <a:chOff x="1796375" y="4902379"/>
            <a:chExt cx="7143345" cy="1671669"/>
          </a:xfrm>
        </p:grpSpPr>
        <p:sp>
          <p:nvSpPr>
            <p:cNvPr id="2" name="文字方塊 1">
              <a:extLst>
                <a:ext uri="{FF2B5EF4-FFF2-40B4-BE49-F238E27FC236}">
                  <a16:creationId xmlns:a16="http://schemas.microsoft.com/office/drawing/2014/main" id="{2F6B04AC-783D-4925-8611-0481D2A98A41}"/>
                </a:ext>
              </a:extLst>
            </p:cNvPr>
            <p:cNvSpPr txBox="1"/>
            <p:nvPr/>
          </p:nvSpPr>
          <p:spPr>
            <a:xfrm>
              <a:off x="2136842" y="5373719"/>
              <a:ext cx="6802878" cy="1200329"/>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TW" altLang="zh-TW" b="0" i="0" u="none" strike="noStrike" cap="none" normalizeH="0" baseline="0" dirty="0">
                  <a:ln>
                    <a:noFill/>
                  </a:ln>
                  <a:solidFill>
                    <a:schemeClr val="tx1"/>
                  </a:solidFill>
                  <a:effectLst/>
                  <a:latin typeface="Arial" panose="020B0604020202020204" pitchFamily="34" charset="0"/>
                  <a:cs typeface="Arial" panose="020B0604020202020204" pitchFamily="34" charset="0"/>
                </a:rPr>
                <a:t>Fully implement the trade-off algorithm in Verilog and complete the cell-based design flow.</a:t>
              </a:r>
              <a:endParaRPr kumimoji="0" lang="en-US" altLang="zh-TW"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lang="en-US" altLang="zh-TW" dirty="0">
                  <a:latin typeface="Arial" panose="020B0604020202020204" pitchFamily="34" charset="0"/>
                  <a:cs typeface="Arial" panose="020B0604020202020204" pitchFamily="34" charset="0"/>
                </a:rPr>
                <a:t>Using </a:t>
              </a:r>
              <a:r>
                <a:rPr lang="en-US" altLang="zh-TW" dirty="0" err="1">
                  <a:latin typeface="Arial" panose="020B0604020202020204" pitchFamily="34" charset="0"/>
                  <a:cs typeface="Arial" panose="020B0604020202020204" pitchFamily="34" charset="0"/>
                </a:rPr>
                <a:t>Vivado</a:t>
              </a:r>
              <a:r>
                <a:rPr lang="en-US" altLang="zh-TW" dirty="0">
                  <a:latin typeface="Arial" panose="020B0604020202020204" pitchFamily="34" charset="0"/>
                  <a:cs typeface="Arial" panose="020B0604020202020204" pitchFamily="34" charset="0"/>
                </a:rPr>
                <a:t> BRAM to construct l-LUT and r-LUT.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en-US" altLang="zh-TW" b="0" i="0" u="none" strike="noStrike" cap="none" normalizeH="0" baseline="0" dirty="0">
                  <a:ln>
                    <a:noFill/>
                  </a:ln>
                  <a:solidFill>
                    <a:schemeClr val="tx1"/>
                  </a:solidFill>
                  <a:effectLst/>
                  <a:latin typeface="Arial" panose="020B0604020202020204" pitchFamily="34" charset="0"/>
                  <a:cs typeface="Arial" panose="020B0604020202020204" pitchFamily="34" charset="0"/>
                </a:rPr>
                <a:t>Modulus BLER</a:t>
              </a:r>
              <a:endParaRPr kumimoji="0" lang="zh-TW" altLang="zh-TW"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文字方塊 9">
              <a:extLst>
                <a:ext uri="{FF2B5EF4-FFF2-40B4-BE49-F238E27FC236}">
                  <a16:creationId xmlns:a16="http://schemas.microsoft.com/office/drawing/2014/main" id="{5058FD1B-8BA0-4849-9F7F-122FEF3EF03F}"/>
                </a:ext>
              </a:extLst>
            </p:cNvPr>
            <p:cNvSpPr txBox="1"/>
            <p:nvPr/>
          </p:nvSpPr>
          <p:spPr>
            <a:xfrm>
              <a:off x="1796375" y="4902379"/>
              <a:ext cx="3035030"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b="1" i="1" dirty="0">
                  <a:latin typeface="Arial" panose="020B0604020202020204" pitchFamily="34" charset="0"/>
                  <a:cs typeface="Arial" panose="020B0604020202020204" pitchFamily="34" charset="0"/>
                </a:rPr>
                <a:t>Future Work:</a:t>
              </a:r>
              <a:endParaRPr lang="zh-TW" altLang="en-US" sz="2800" b="1" i="1" dirty="0"/>
            </a:p>
          </p:txBody>
        </p:sp>
      </p:grpSp>
      <p:sp>
        <p:nvSpPr>
          <p:cNvPr id="13" name="文字方塊 12">
            <a:extLst>
              <a:ext uri="{FF2B5EF4-FFF2-40B4-BE49-F238E27FC236}">
                <a16:creationId xmlns:a16="http://schemas.microsoft.com/office/drawing/2014/main" id="{D9704EB7-88F2-4342-AFEE-9C370B04F838}"/>
              </a:ext>
            </a:extLst>
          </p:cNvPr>
          <p:cNvSpPr txBox="1"/>
          <p:nvPr/>
        </p:nvSpPr>
        <p:spPr>
          <a:xfrm>
            <a:off x="1796375" y="1443795"/>
            <a:ext cx="9481225" cy="301621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b="1" i="1" dirty="0">
                <a:latin typeface="Arial" panose="020B0604020202020204" pitchFamily="34" charset="0"/>
                <a:cs typeface="Arial" panose="020B0604020202020204" pitchFamily="34" charset="0"/>
              </a:rPr>
              <a:t>Conclusions:</a:t>
            </a:r>
          </a:p>
          <a:p>
            <a:pPr marL="285750" indent="-285750">
              <a:buFont typeface="Wingdings" panose="05000000000000000000" pitchFamily="2" charset="2"/>
              <a:buChar char="ü"/>
            </a:pPr>
            <a:r>
              <a:rPr lang="en-US" altLang="zh-TW" dirty="0">
                <a:latin typeface="Arial" panose="020B0604020202020204" pitchFamily="34" charset="0"/>
                <a:cs typeface="Arial" panose="020B0604020202020204" pitchFamily="34" charset="0"/>
              </a:rPr>
              <a:t>Although DEC does not show outstanding performance in channel transmission, it demonstrates superior fault tolerance when simulating hardware components such as adders and multipliers. Moreover, as the bit width increases, the value of A in DEC does not grow rapidly, and the code rate continues to decrease, indicating its suitability for large-integer computations, such as RSA.</a:t>
            </a:r>
          </a:p>
          <a:p>
            <a:pPr marL="285750" indent="-285750">
              <a:buFont typeface="Wingdings" panose="05000000000000000000" pitchFamily="2" charset="2"/>
              <a:buChar char="ü"/>
            </a:pPr>
            <a:endParaRPr lang="en-US" altLang="zh-TW"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altLang="zh-TW" dirty="0">
                <a:latin typeface="Arial" panose="020B0604020202020204" pitchFamily="34" charset="0"/>
                <a:cs typeface="Arial" panose="020B0604020202020204" pitchFamily="34" charset="0"/>
              </a:rPr>
              <a:t>From the area and time costs of the three methods, it can be observed that the </a:t>
            </a:r>
            <a:r>
              <a:rPr lang="en-US" altLang="zh-TW" b="1" i="1" dirty="0">
                <a:latin typeface="Arial" panose="020B0604020202020204" pitchFamily="34" charset="0"/>
                <a:cs typeface="Arial" panose="020B0604020202020204" pitchFamily="34" charset="0"/>
              </a:rPr>
              <a:t>Trade-off algorithm</a:t>
            </a:r>
            <a:r>
              <a:rPr lang="en-US" altLang="zh-TW" dirty="0">
                <a:latin typeface="Arial" panose="020B0604020202020204" pitchFamily="34" charset="0"/>
                <a:cs typeface="Arial" panose="020B0604020202020204" pitchFamily="34" charset="0"/>
              </a:rPr>
              <a:t> has the smallest cost increase as the bit width grows, making it the most efficient approach for implementing DEC.</a:t>
            </a:r>
            <a:endParaRPr lang="zh-TW" altLang="en-US"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2565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8228"/>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27</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BAC935FD-810A-4241-8884-F6A0D35D63FA}"/>
              </a:ext>
            </a:extLst>
          </p:cNvPr>
          <p:cNvSpPr txBox="1"/>
          <p:nvPr/>
        </p:nvSpPr>
        <p:spPr>
          <a:xfrm>
            <a:off x="1558508" y="1555285"/>
            <a:ext cx="10043347" cy="4205767"/>
          </a:xfrm>
          <a:prstGeom prst="rect">
            <a:avLst/>
          </a:prstGeom>
          <a:noFill/>
        </p:spPr>
        <p:txBody>
          <a:bodyPr wrap="square" rtlCol="0">
            <a:spAutoFit/>
          </a:bodyPr>
          <a:lstStyle/>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[1]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D. </a:t>
            </a:r>
            <a:r>
              <a:rPr lang="en-US" altLang="zh-TW" sz="1600" dirty="0" err="1">
                <a:effectLst/>
                <a:latin typeface="Times New Roman" panose="02020603050405020304" pitchFamily="18" charset="0"/>
                <a:ea typeface="MS Mincho" panose="02020609040205080304" pitchFamily="49" charset="-128"/>
                <a:cs typeface="Times New Roman" panose="02020603050405020304" pitchFamily="18" charset="0"/>
              </a:rPr>
              <a:t>Boneh</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altLang="zh-TW" sz="16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"On the importance of checking cryptographic protocols for faults," in </a:t>
            </a:r>
            <a:r>
              <a:rPr lang="en-US" altLang="zh-TW" sz="1600" i="1" dirty="0">
                <a:effectLst/>
                <a:latin typeface="Times New Roman" panose="02020603050405020304" pitchFamily="18" charset="0"/>
                <a:ea typeface="MS Mincho" panose="02020609040205080304" pitchFamily="49" charset="-128"/>
                <a:cs typeface="Times New Roman" panose="02020603050405020304" pitchFamily="18" charset="0"/>
              </a:rPr>
              <a:t>Advances in 	  	 Cryptology - EUROCRYPT '97</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Lecture Notes in CS, vol. 1233, Springer-Verlag, 1997, pp. 37–51.</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[2]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W. Stallings, "Cryptography and Network Security: Principles and Practice," 7th ed., Pearson, 2016.</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[3]  </a:t>
            </a:r>
            <a:r>
              <a:rPr lang="en-US" altLang="zh-TW" sz="16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Y. Sun, </a:t>
            </a:r>
            <a:r>
              <a:rPr lang="en-US" altLang="zh-TW" sz="1600" i="1"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altLang="zh-TW" sz="16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"An area efficient modular arithmetic processor," </a:t>
            </a:r>
            <a:r>
              <a:rPr lang="en-US" altLang="zh-TW" sz="1600" i="1" dirty="0">
                <a:solidFill>
                  <a:srgbClr val="2F3539"/>
                </a:solidFill>
                <a:effectLst/>
                <a:latin typeface="Times New Roman" panose="02020603050405020304" pitchFamily="18" charset="0"/>
                <a:ea typeface="MS Mincho" panose="02020609040205080304" pitchFamily="49" charset="-128"/>
                <a:cs typeface="Times New Roman" panose="02020603050405020304" pitchFamily="18" charset="0"/>
              </a:rPr>
              <a:t>2003 5th Int’l Conf. on ASIC</a:t>
            </a:r>
            <a:r>
              <a:rPr lang="en-US" altLang="zh-TW" sz="16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Beijing, 		  vol.2, pp. 1273-1276.</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[4]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R. Rivest, </a:t>
            </a:r>
            <a:r>
              <a:rPr lang="en-US" altLang="zh-TW" sz="16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"A Method for Obtaining Digital Signatures and Public-Key Cryptosystems," 			 Communications, ACM, 21(2</a:t>
            </a:r>
            <a:r>
              <a:rPr lang="en-US" altLang="zh-TW" sz="1600" dirty="0">
                <a:effectLst/>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pp. 120–126, 1978.</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81026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[5]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M. </a:t>
            </a:r>
            <a:r>
              <a:rPr lang="en-US" altLang="zh-TW" sz="1600" dirty="0" err="1">
                <a:effectLst/>
                <a:latin typeface="Times New Roman" panose="02020603050405020304" pitchFamily="18" charset="0"/>
                <a:ea typeface="MS Mincho" panose="02020609040205080304" pitchFamily="49" charset="-128"/>
                <a:cs typeface="Times New Roman" panose="02020603050405020304" pitchFamily="18" charset="0"/>
              </a:rPr>
              <a:t>Joye</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and M. </a:t>
            </a:r>
            <a:r>
              <a:rPr lang="en-US" altLang="zh-TW" sz="1600" dirty="0" err="1">
                <a:effectLst/>
                <a:latin typeface="Times New Roman" panose="02020603050405020304" pitchFamily="18" charset="0"/>
                <a:ea typeface="MS Mincho" panose="02020609040205080304" pitchFamily="49" charset="-128"/>
                <a:cs typeface="Times New Roman" panose="02020603050405020304" pitchFamily="18" charset="0"/>
              </a:rPr>
              <a:t>Tunstall,"Fault</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Analysis in Cryptography," Springer,</a:t>
            </a:r>
            <a:r>
              <a:rPr lang="en-US" altLang="zh-TW" sz="16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2012.</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[6]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J. M. Diamond, "Checking codes for digital computers," Proc. IRE, vol. 43, pp. 487-488, Apr. 1955.</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[7]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D. T. Brown, "Error detecting and error correcting binary codes for arithmetic operations," IRE Trans. 	  	 Electron. </a:t>
            </a:r>
            <a:r>
              <a:rPr lang="en-US" altLang="zh-TW" sz="1600" dirty="0" err="1">
                <a:effectLst/>
                <a:latin typeface="Times New Roman" panose="02020603050405020304" pitchFamily="18" charset="0"/>
                <a:ea typeface="MS Mincho" panose="02020609040205080304" pitchFamily="49" charset="-128"/>
                <a:cs typeface="Times New Roman" panose="02020603050405020304" pitchFamily="18" charset="0"/>
              </a:rPr>
              <a:t>Comput</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vol. EC-9, pp. 333-337, Mar. 1960</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30480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[8] </a:t>
            </a:r>
            <a:r>
              <a:rPr lang="en-US" altLang="zh-TW" sz="1600" dirty="0">
                <a:effectLst/>
                <a:latin typeface="Times New Roman" panose="02020603050405020304" pitchFamily="18" charset="0"/>
                <a:ea typeface="新細明體" panose="02020500000000000000" pitchFamily="18" charset="-120"/>
                <a:cs typeface="Times New Roman" panose="02020603050405020304" pitchFamily="18" charset="0"/>
              </a:rPr>
              <a:t>S. Lin and D. Costello. Error Control Coding: Fundamentals and Applications. Prentice-Hall, 	 	 	 Englewood Cliffs, NJ, 2004.</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27051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[9] </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C.-D. Tsai, T.-Y. Chen, H.-W. Fu and T.-C. Huang. "TCBNN: Error-Correctable Ternary-Coded 	 	  	 Binarized Neural Network," 2021 IEEE Int'l Conf. on AI Circuits and Systems (AICAS2021), </a:t>
            </a:r>
            <a:r>
              <a:rPr lang="en-US" altLang="zh-TW" sz="1600" dirty="0" err="1">
                <a:effectLst/>
                <a:latin typeface="Times New Roman" panose="02020603050405020304" pitchFamily="18" charset="0"/>
                <a:ea typeface="MS Mincho" panose="02020609040205080304" pitchFamily="49" charset="-128"/>
                <a:cs typeface="Times New Roman" panose="02020603050405020304" pitchFamily="18" charset="0"/>
              </a:rPr>
              <a:t>virtual,June</a:t>
            </a:r>
            <a:r>
              <a:rPr lang="en-US" altLang="zh-TW" sz="1600" dirty="0">
                <a:effectLst/>
                <a:latin typeface="Times New Roman" panose="02020603050405020304" pitchFamily="18" charset="0"/>
                <a:ea typeface="MS Mincho" panose="02020609040205080304" pitchFamily="49" charset="-128"/>
                <a:cs typeface="Times New Roman" panose="02020603050405020304" pitchFamily="18" charset="0"/>
              </a:rPr>
              <a:t> 7, 2021.</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lgn="just">
              <a:lnSpc>
                <a:spcPct val="90000"/>
              </a:lnSpc>
              <a:spcAft>
                <a:spcPts val="250"/>
              </a:spcAft>
              <a:buSzPts val="800"/>
              <a:tabLst>
                <a:tab pos="228600" algn="l"/>
                <a:tab pos="270510" algn="l"/>
              </a:tabLst>
            </a:pPr>
            <a:r>
              <a:rPr lang="en-US" altLang="zh-TW" sz="1600" dirty="0">
                <a:latin typeface="Times New Roman" panose="02020603050405020304" pitchFamily="18" charset="0"/>
                <a:ea typeface="MS Mincho" panose="02020609040205080304" pitchFamily="49" charset="-128"/>
                <a:cs typeface="Times New Roman" panose="02020603050405020304" pitchFamily="18" charset="0"/>
              </a:rPr>
              <a:t>[10] </a:t>
            </a:r>
            <a:r>
              <a:rPr lang="en-US" altLang="zh-TW" sz="1600" dirty="0">
                <a:effectLst/>
                <a:latin typeface="Times New Roman" panose="02020603050405020304" pitchFamily="18" charset="0"/>
                <a:ea typeface="新細明體" panose="02020500000000000000" pitchFamily="18" charset="-120"/>
                <a:cs typeface="Times New Roman" panose="02020603050405020304" pitchFamily="18" charset="0"/>
              </a:rPr>
              <a:t>C.-K. Liu. </a:t>
            </a:r>
            <a:r>
              <a:rPr lang="en-US" altLang="zh-TW" sz="1600" i="1" dirty="0">
                <a:effectLst/>
                <a:latin typeface="Times New Roman" panose="02020603050405020304" pitchFamily="18" charset="0"/>
                <a:ea typeface="新細明體" panose="02020500000000000000" pitchFamily="18" charset="-120"/>
                <a:cs typeface="Times New Roman" panose="02020603050405020304" pitchFamily="18" charset="0"/>
              </a:rPr>
              <a:t>Error Correction Codes in Computer Arithmetic</a:t>
            </a:r>
            <a:r>
              <a:rPr lang="en-US" altLang="zh-TW" sz="1600" dirty="0">
                <a:effectLst/>
                <a:latin typeface="Times New Roman" panose="02020603050405020304" pitchFamily="18" charset="0"/>
                <a:ea typeface="新細明體" panose="02020500000000000000" pitchFamily="18" charset="-120"/>
                <a:cs typeface="Times New Roman" panose="02020603050405020304" pitchFamily="18" charset="0"/>
              </a:rPr>
              <a:t>, technical report, University of Illinois at Urbana-	    Champaign, 1972.</a:t>
            </a:r>
            <a:endParaRPr lang="zh-TW" altLang="zh-TW" sz="16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8" name="文字方塊 7">
            <a:extLst>
              <a:ext uri="{FF2B5EF4-FFF2-40B4-BE49-F238E27FC236}">
                <a16:creationId xmlns:a16="http://schemas.microsoft.com/office/drawing/2014/main" id="{1D90F9D4-C564-401E-80A4-830A163E7425}"/>
              </a:ext>
            </a:extLst>
          </p:cNvPr>
          <p:cNvSpPr txBox="1"/>
          <p:nvPr/>
        </p:nvSpPr>
        <p:spPr>
          <a:xfrm>
            <a:off x="3468963" y="432256"/>
            <a:ext cx="596730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Reference</a:t>
            </a:r>
          </a:p>
        </p:txBody>
      </p:sp>
    </p:spTree>
    <p:extLst>
      <p:ext uri="{BB962C8B-B14F-4D97-AF65-F5344CB8AC3E}">
        <p14:creationId xmlns:p14="http://schemas.microsoft.com/office/powerpoint/2010/main" val="159054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8228"/>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408737"/>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28</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3013FF1-45D2-4C22-B414-1775B86B8775}"/>
              </a:ext>
            </a:extLst>
          </p:cNvPr>
          <p:cNvSpPr txBox="1"/>
          <p:nvPr/>
        </p:nvSpPr>
        <p:spPr>
          <a:xfrm>
            <a:off x="2887884" y="3203642"/>
            <a:ext cx="6238672" cy="646331"/>
          </a:xfrm>
          <a:prstGeom prst="rect">
            <a:avLst/>
          </a:prstGeom>
          <a:noFill/>
        </p:spPr>
        <p:txBody>
          <a:bodyPr wrap="square" rtlCol="0">
            <a:spAutoFit/>
          </a:bodyPr>
          <a:lstStyle/>
          <a:p>
            <a:pPr algn="ctr"/>
            <a:r>
              <a:rPr lang="en-US" altLang="zh-TW" sz="3600" dirty="0">
                <a:solidFill>
                  <a:schemeClr val="tx1"/>
                </a:solidFill>
                <a:latin typeface="Arial" panose="020B0604020202020204" pitchFamily="34" charset="0"/>
                <a:cs typeface="Arial" panose="020B0604020202020204" pitchFamily="34" charset="0"/>
              </a:rPr>
              <a:t>Thank you</a:t>
            </a:r>
            <a:r>
              <a:rPr lang="zh-TW" altLang="en-US" sz="3600" dirty="0">
                <a:solidFill>
                  <a:schemeClr val="tx1"/>
                </a:solidFill>
                <a:latin typeface="Arial" panose="020B0604020202020204" pitchFamily="34" charset="0"/>
                <a:cs typeface="Arial" panose="020B0604020202020204" pitchFamily="34" charset="0"/>
              </a:rPr>
              <a:t> </a:t>
            </a:r>
            <a:r>
              <a:rPr lang="en-US" altLang="zh-TW" sz="3600" dirty="0">
                <a:solidFill>
                  <a:schemeClr val="tx1"/>
                </a:solidFill>
                <a:latin typeface="Arial" panose="020B0604020202020204" pitchFamily="34" charset="0"/>
                <a:cs typeface="Arial" panose="020B0604020202020204" pitchFamily="34" charset="0"/>
              </a:rPr>
              <a:t>for your patience~</a:t>
            </a:r>
          </a:p>
        </p:txBody>
      </p:sp>
    </p:spTree>
    <p:extLst>
      <p:ext uri="{BB962C8B-B14F-4D97-AF65-F5344CB8AC3E}">
        <p14:creationId xmlns:p14="http://schemas.microsoft.com/office/powerpoint/2010/main" val="240476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7994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28797"/>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3</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3517EC1-1724-427C-9644-858E9C1A34B6}"/>
              </a:ext>
            </a:extLst>
          </p:cNvPr>
          <p:cNvSpPr txBox="1"/>
          <p:nvPr/>
        </p:nvSpPr>
        <p:spPr>
          <a:xfrm>
            <a:off x="3035158" y="518757"/>
            <a:ext cx="6881707"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Introduction(1/3)</a:t>
            </a:r>
            <a:endParaRPr lang="zh-TW" altLang="en-US" sz="4000" dirty="0">
              <a:latin typeface="Arial" panose="020B0604020202020204" pitchFamily="34" charset="0"/>
              <a:cs typeface="Arial" panose="020B0604020202020204" pitchFamily="34" charset="0"/>
            </a:endParaRPr>
          </a:p>
        </p:txBody>
      </p:sp>
      <p:graphicFrame>
        <p:nvGraphicFramePr>
          <p:cNvPr id="13" name="圖表 12">
            <a:extLst>
              <a:ext uri="{FF2B5EF4-FFF2-40B4-BE49-F238E27FC236}">
                <a16:creationId xmlns:a16="http://schemas.microsoft.com/office/drawing/2014/main" id="{06042025-C0F1-49EC-8331-054F8E41005E}"/>
              </a:ext>
            </a:extLst>
          </p:cNvPr>
          <p:cNvGraphicFramePr/>
          <p:nvPr>
            <p:extLst>
              <p:ext uri="{D42A27DB-BD31-4B8C-83A1-F6EECF244321}">
                <p14:modId xmlns:p14="http://schemas.microsoft.com/office/powerpoint/2010/main" val="3791779051"/>
              </p:ext>
            </p:extLst>
          </p:nvPr>
        </p:nvGraphicFramePr>
        <p:xfrm>
          <a:off x="415046" y="2872902"/>
          <a:ext cx="6841787" cy="3595641"/>
        </p:xfrm>
        <a:graphic>
          <a:graphicData uri="http://schemas.openxmlformats.org/drawingml/2006/chart">
            <c:chart xmlns:c="http://schemas.openxmlformats.org/drawingml/2006/chart" xmlns:r="http://schemas.openxmlformats.org/officeDocument/2006/relationships" r:id="rId4"/>
          </a:graphicData>
        </a:graphic>
      </p:graphicFrame>
      <p:pic>
        <p:nvPicPr>
          <p:cNvPr id="4" name="圖片 3">
            <a:extLst>
              <a:ext uri="{FF2B5EF4-FFF2-40B4-BE49-F238E27FC236}">
                <a16:creationId xmlns:a16="http://schemas.microsoft.com/office/drawing/2014/main" id="{525DB52F-9F0D-45DC-9E84-D08B7ED43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956" y="3491878"/>
            <a:ext cx="4464998" cy="2976665"/>
          </a:xfrm>
          <a:prstGeom prst="rect">
            <a:avLst/>
          </a:prstGeom>
        </p:spPr>
      </p:pic>
      <p:sp>
        <p:nvSpPr>
          <p:cNvPr id="14" name="文字方塊 13">
            <a:extLst>
              <a:ext uri="{FF2B5EF4-FFF2-40B4-BE49-F238E27FC236}">
                <a16:creationId xmlns:a16="http://schemas.microsoft.com/office/drawing/2014/main" id="{817D0F72-105B-4784-9133-92F7F52E06AE}"/>
              </a:ext>
            </a:extLst>
          </p:cNvPr>
          <p:cNvSpPr txBox="1"/>
          <p:nvPr/>
        </p:nvSpPr>
        <p:spPr>
          <a:xfrm>
            <a:off x="1767778" y="1497127"/>
            <a:ext cx="9217992" cy="1015663"/>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000" dirty="0">
                <a:latin typeface="Arial" panose="020B0604020202020204" pitchFamily="34" charset="0"/>
                <a:cs typeface="Arial" panose="020B0604020202020204" pitchFamily="34" charset="0"/>
              </a:rPr>
              <a:t>In this era of rapid hardware development, data processing workloads are growing exponentially.</a:t>
            </a:r>
          </a:p>
          <a:p>
            <a:pPr marL="342900" indent="-342900">
              <a:buFont typeface="Wingdings" panose="05000000000000000000" pitchFamily="2" charset="2"/>
              <a:buChar char="Ø"/>
            </a:pPr>
            <a:r>
              <a:rPr lang="en-US" altLang="zh-TW" sz="2000" dirty="0">
                <a:latin typeface="Arial" panose="020B0604020202020204" pitchFamily="34" charset="0"/>
                <a:cs typeface="Arial" panose="020B0604020202020204" pitchFamily="34" charset="0"/>
              </a:rPr>
              <a:t>Information confidentiality and security are becoming increasingly critical.</a:t>
            </a:r>
            <a:endParaRPr lang="zh-TW"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8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3517EC1-1724-427C-9644-858E9C1A34B6}"/>
              </a:ext>
            </a:extLst>
          </p:cNvPr>
          <p:cNvSpPr txBox="1"/>
          <p:nvPr/>
        </p:nvSpPr>
        <p:spPr>
          <a:xfrm>
            <a:off x="3035158" y="518757"/>
            <a:ext cx="6881707"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Introduction(2/3)</a:t>
            </a:r>
            <a:endParaRPr lang="zh-TW" altLang="en-US" sz="4000" dirty="0">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65A96879-E8EC-403B-8C77-EC81557652C8}"/>
              </a:ext>
            </a:extLst>
          </p:cNvPr>
          <p:cNvSpPr txBox="1"/>
          <p:nvPr/>
        </p:nvSpPr>
        <p:spPr>
          <a:xfrm>
            <a:off x="1786847" y="1504469"/>
            <a:ext cx="10281937" cy="707886"/>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000" dirty="0">
                <a:latin typeface="Arial" panose="020B0604020202020204" pitchFamily="34" charset="0"/>
                <a:ea typeface="SimSun" panose="02010600030101010101" pitchFamily="2" charset="-122"/>
                <a:cs typeface="Arial" panose="020B0604020202020204" pitchFamily="34" charset="0"/>
              </a:rPr>
              <a:t>RSA, which </a:t>
            </a:r>
            <a:r>
              <a:rPr lang="en-US" altLang="zh-TW" sz="2000" dirty="0">
                <a:effectLst/>
                <a:latin typeface="Arial" panose="020B0604020202020204" pitchFamily="34" charset="0"/>
                <a:ea typeface="SimSun" panose="02010600030101010101" pitchFamily="2" charset="-122"/>
                <a:cs typeface="Arial" panose="020B0604020202020204" pitchFamily="34" charset="0"/>
              </a:rPr>
              <a:t>process data (n) up to 2048 bits is necessary for secure communication</a:t>
            </a:r>
          </a:p>
          <a:p>
            <a:pPr marL="342900" indent="-342900">
              <a:buFont typeface="Wingdings" panose="05000000000000000000" pitchFamily="2" charset="2"/>
              <a:buChar char="Ø"/>
            </a:pPr>
            <a:r>
              <a:rPr lang="en-US" altLang="zh-TW" sz="2000" dirty="0">
                <a:effectLst/>
                <a:latin typeface="Arial" panose="020B0604020202020204" pitchFamily="34" charset="0"/>
                <a:ea typeface="SimSun" panose="02010600030101010101" pitchFamily="2" charset="-122"/>
                <a:cs typeface="Arial" panose="020B0604020202020204" pitchFamily="34" charset="0"/>
              </a:rPr>
              <a:t>Errors will propagate through during encryption and decryption [1]</a:t>
            </a: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540415"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10604150-9A80-466F-952A-5F8529DDE9B1}"/>
                  </a:ext>
                </a:extLst>
              </p:cNvPr>
              <p:cNvSpPr txBox="1"/>
              <p:nvPr/>
            </p:nvSpPr>
            <p:spPr>
              <a:xfrm>
                <a:off x="1786848" y="2445061"/>
                <a:ext cx="5197612" cy="523220"/>
              </a:xfrm>
              <a:prstGeom prst="rect">
                <a:avLst/>
              </a:prstGeom>
              <a:noFill/>
            </p:spPr>
            <p:txBody>
              <a:bodyPr wrap="square" rtlCol="0">
                <a:spAutoFit/>
              </a:bodyPr>
              <a:lstStyle/>
              <a:p>
                <a:pPr marL="342900" indent="-342900">
                  <a:buFont typeface="Wingdings" panose="05000000000000000000" pitchFamily="2" charset="2"/>
                  <a:buChar char="u"/>
                </a:pPr>
                <a:r>
                  <a:rPr lang="en-US" altLang="zh-TW" sz="2000" dirty="0">
                    <a:latin typeface="Arial" panose="020B0604020202020204" pitchFamily="34" charset="0"/>
                    <a:cs typeface="Arial" panose="020B0604020202020204" pitchFamily="34" charset="0"/>
                  </a:rPr>
                  <a:t>Encryption:		</a:t>
                </a:r>
                <a:r>
                  <a:rPr lang="en-US" altLang="zh-TW" sz="2000" dirty="0">
                    <a:ea typeface="標楷體" panose="03000509000000000000" pitchFamily="65" charset="-120"/>
                    <a:cs typeface="Arial" panose="020B0604020202020204" pitchFamily="34" charset="0"/>
                  </a:rPr>
                  <a:t> </a:t>
                </a:r>
                <a14:m>
                  <m:oMath xmlns:m="http://schemas.openxmlformats.org/officeDocument/2006/math">
                    <m:sSup>
                      <m:sSupPr>
                        <m:ctrlPr>
                          <a:rPr lang="en-US" altLang="zh-TW" sz="2800" i="1" smtClean="0">
                            <a:latin typeface="Cambria Math" panose="02040503050406030204" pitchFamily="18" charset="0"/>
                            <a:ea typeface="標楷體" panose="03000509000000000000" pitchFamily="65" charset="-120"/>
                            <a:cs typeface="Arial" panose="020B0604020202020204" pitchFamily="34" charset="0"/>
                          </a:rPr>
                        </m:ctrlPr>
                      </m:sSupPr>
                      <m:e>
                        <m:r>
                          <a:rPr lang="en-US" altLang="zh-TW" sz="2800" b="0" i="1" smtClean="0">
                            <a:latin typeface="Cambria Math" panose="02040503050406030204" pitchFamily="18" charset="0"/>
                            <a:ea typeface="標楷體" panose="03000509000000000000" pitchFamily="65" charset="-120"/>
                            <a:cs typeface="Arial" panose="020B0604020202020204" pitchFamily="34" charset="0"/>
                          </a:rPr>
                          <m:t>𝑋</m:t>
                        </m:r>
                      </m:e>
                      <m:sup>
                        <m:r>
                          <a:rPr lang="en-US" altLang="zh-TW" sz="2800" b="0" i="1" smtClean="0">
                            <a:latin typeface="Cambria Math" panose="02040503050406030204" pitchFamily="18" charset="0"/>
                            <a:ea typeface="標楷體" panose="03000509000000000000" pitchFamily="65" charset="-120"/>
                            <a:cs typeface="Arial" panose="020B0604020202020204" pitchFamily="34" charset="0"/>
                          </a:rPr>
                          <m:t>𝑒</m:t>
                        </m:r>
                      </m:sup>
                    </m:sSup>
                  </m:oMath>
                </a14:m>
                <a:r>
                  <a:rPr lang="en-US" altLang="zh-TW" sz="2800" i="1" dirty="0">
                    <a:latin typeface="Cambria Math" panose="02040503050406030204" pitchFamily="18" charset="0"/>
                    <a:ea typeface="Cambria Math" panose="02040503050406030204" pitchFamily="18" charset="0"/>
                    <a:cs typeface="Arial" panose="020B0604020202020204" pitchFamily="34" charset="0"/>
                  </a:rPr>
                  <a:t>mod n = C </a:t>
                </a:r>
                <a:endParaRPr lang="zh-TW" altLang="en-US" sz="2000" dirty="0">
                  <a:latin typeface="標楷體" panose="03000509000000000000" pitchFamily="65" charset="-120"/>
                  <a:ea typeface="標楷體" panose="03000509000000000000" pitchFamily="65" charset="-120"/>
                  <a:cs typeface="Arial" panose="020B0604020202020204" pitchFamily="34" charset="0"/>
                </a:endParaRPr>
              </a:p>
            </p:txBody>
          </p:sp>
        </mc:Choice>
        <mc:Fallback xmlns="">
          <p:sp>
            <p:nvSpPr>
              <p:cNvPr id="2" name="文字方塊 1">
                <a:extLst>
                  <a:ext uri="{FF2B5EF4-FFF2-40B4-BE49-F238E27FC236}">
                    <a16:creationId xmlns:a16="http://schemas.microsoft.com/office/drawing/2014/main" id="{10604150-9A80-466F-952A-5F8529DDE9B1}"/>
                  </a:ext>
                </a:extLst>
              </p:cNvPr>
              <p:cNvSpPr txBox="1">
                <a:spLocks noRot="1" noChangeAspect="1" noMove="1" noResize="1" noEditPoints="1" noAdjustHandles="1" noChangeArrowheads="1" noChangeShapeType="1" noTextEdit="1"/>
              </p:cNvSpPr>
              <p:nvPr/>
            </p:nvSpPr>
            <p:spPr>
              <a:xfrm>
                <a:off x="1786848" y="2445061"/>
                <a:ext cx="5197612" cy="523220"/>
              </a:xfrm>
              <a:prstGeom prst="rect">
                <a:avLst/>
              </a:prstGeom>
              <a:blipFill>
                <a:blip r:embed="rId5"/>
                <a:stretch>
                  <a:fillRect l="-1055" t="-12791" b="-302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19C1194-7FCB-49A6-B4C3-D70C4460A9A0}"/>
                  </a:ext>
                </a:extLst>
              </p:cNvPr>
              <p:cNvSpPr txBox="1"/>
              <p:nvPr/>
            </p:nvSpPr>
            <p:spPr>
              <a:xfrm>
                <a:off x="1786847" y="2975976"/>
                <a:ext cx="5197613" cy="530915"/>
              </a:xfrm>
              <a:prstGeom prst="rect">
                <a:avLst/>
              </a:prstGeom>
              <a:noFill/>
            </p:spPr>
            <p:txBody>
              <a:bodyPr wrap="square" rtlCol="0">
                <a:spAutoFit/>
              </a:bodyPr>
              <a:lstStyle/>
              <a:p>
                <a:pPr marL="342900" indent="-342900">
                  <a:buFont typeface="Wingdings" panose="05000000000000000000" pitchFamily="2" charset="2"/>
                  <a:buChar char="u"/>
                </a:pPr>
                <a:r>
                  <a:rPr lang="en-US" altLang="zh-TW" sz="2000" dirty="0">
                    <a:latin typeface="Arial" panose="020B0604020202020204" pitchFamily="34" charset="0"/>
                    <a:cs typeface="Arial" panose="020B0604020202020204" pitchFamily="34" charset="0"/>
                  </a:rPr>
                  <a:t>Decryption:		</a:t>
                </a:r>
                <a:r>
                  <a:rPr lang="en-US" altLang="zh-TW" sz="2800" dirty="0">
                    <a:ea typeface="標楷體" panose="03000509000000000000" pitchFamily="65" charset="-120"/>
                    <a:cs typeface="Arial" panose="020B0604020202020204" pitchFamily="34" charset="0"/>
                  </a:rPr>
                  <a:t> </a:t>
                </a:r>
                <a14:m>
                  <m:oMath xmlns:m="http://schemas.openxmlformats.org/officeDocument/2006/math">
                    <m:sSup>
                      <m:sSupPr>
                        <m:ctrlPr>
                          <a:rPr lang="en-US" altLang="zh-TW" sz="2800" i="1">
                            <a:latin typeface="Cambria Math" panose="02040503050406030204" pitchFamily="18" charset="0"/>
                            <a:ea typeface="標楷體" panose="03000509000000000000" pitchFamily="65" charset="-120"/>
                            <a:cs typeface="Arial" panose="020B0604020202020204" pitchFamily="34" charset="0"/>
                          </a:rPr>
                        </m:ctrlPr>
                      </m:sSupPr>
                      <m:e>
                        <m:r>
                          <a:rPr lang="en-US" altLang="zh-TW" sz="2800" i="1">
                            <a:latin typeface="Cambria Math" panose="02040503050406030204" pitchFamily="18" charset="0"/>
                            <a:ea typeface="標楷體" panose="03000509000000000000" pitchFamily="65" charset="-120"/>
                            <a:cs typeface="Arial" panose="020B0604020202020204" pitchFamily="34" charset="0"/>
                          </a:rPr>
                          <m:t>𝐶</m:t>
                        </m:r>
                      </m:e>
                      <m:sup>
                        <m:r>
                          <a:rPr lang="en-US" altLang="zh-TW" sz="2800" i="1">
                            <a:latin typeface="Cambria Math" panose="02040503050406030204" pitchFamily="18" charset="0"/>
                            <a:ea typeface="標楷體" panose="03000509000000000000" pitchFamily="65" charset="-120"/>
                            <a:cs typeface="Arial" panose="020B0604020202020204" pitchFamily="34" charset="0"/>
                          </a:rPr>
                          <m:t>𝑑</m:t>
                        </m:r>
                      </m:sup>
                    </m:sSup>
                  </m:oMath>
                </a14:m>
                <a:r>
                  <a:rPr lang="en-US" altLang="zh-TW" sz="2800" i="1" dirty="0">
                    <a:latin typeface="Cambria Math" panose="02040503050406030204" pitchFamily="18" charset="0"/>
                    <a:ea typeface="Cambria Math" panose="02040503050406030204" pitchFamily="18" charset="0"/>
                    <a:cs typeface="Arial" panose="020B0604020202020204" pitchFamily="34" charset="0"/>
                  </a:rPr>
                  <a:t>mod n = X</a:t>
                </a:r>
                <a:endParaRPr lang="en-US" altLang="zh-TW" sz="2000" dirty="0">
                  <a:latin typeface="標楷體" panose="03000509000000000000" pitchFamily="65" charset="-120"/>
                  <a:ea typeface="標楷體" panose="03000509000000000000" pitchFamily="65" charset="-120"/>
                  <a:cs typeface="Arial" panose="020B0604020202020204" pitchFamily="34" charset="0"/>
                </a:endParaRPr>
              </a:p>
            </p:txBody>
          </p:sp>
        </mc:Choice>
        <mc:Fallback xmlns="">
          <p:sp>
            <p:nvSpPr>
              <p:cNvPr id="10" name="文字方塊 9">
                <a:extLst>
                  <a:ext uri="{FF2B5EF4-FFF2-40B4-BE49-F238E27FC236}">
                    <a16:creationId xmlns:a16="http://schemas.microsoft.com/office/drawing/2014/main" id="{A19C1194-7FCB-49A6-B4C3-D70C4460A9A0}"/>
                  </a:ext>
                </a:extLst>
              </p:cNvPr>
              <p:cNvSpPr txBox="1">
                <a:spLocks noRot="1" noChangeAspect="1" noMove="1" noResize="1" noEditPoints="1" noAdjustHandles="1" noChangeArrowheads="1" noChangeShapeType="1" noTextEdit="1"/>
              </p:cNvSpPr>
              <p:nvPr/>
            </p:nvSpPr>
            <p:spPr>
              <a:xfrm>
                <a:off x="1786847" y="2975976"/>
                <a:ext cx="5197613" cy="530915"/>
              </a:xfrm>
              <a:prstGeom prst="rect">
                <a:avLst/>
              </a:prstGeom>
              <a:blipFill>
                <a:blip r:embed="rId6"/>
                <a:stretch>
                  <a:fillRect l="-1055" t="-12644" b="-28736"/>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317CAC99-0AF8-4EDE-ABFB-F347E97850C7}"/>
              </a:ext>
            </a:extLst>
          </p:cNvPr>
          <p:cNvSpPr txBox="1"/>
          <p:nvPr/>
        </p:nvSpPr>
        <p:spPr>
          <a:xfrm>
            <a:off x="8455730" y="2445061"/>
            <a:ext cx="3076873" cy="1477328"/>
          </a:xfrm>
          <a:prstGeom prst="rect">
            <a:avLst/>
          </a:prstGeom>
          <a:noFill/>
        </p:spPr>
        <p:txBody>
          <a:bodyPr wrap="square" rtlCol="0">
            <a:spAutoFit/>
          </a:bodyPr>
          <a:lstStyle/>
          <a:p>
            <a:r>
              <a:rPr lang="en-US" altLang="zh-TW" i="1" dirty="0">
                <a:latin typeface="Cambria Math" panose="02040503050406030204" pitchFamily="18" charset="0"/>
                <a:ea typeface="Cambria Math" panose="02040503050406030204" pitchFamily="18" charset="0"/>
              </a:rPr>
              <a:t>X: </a:t>
            </a:r>
            <a:r>
              <a:rPr lang="en-US" altLang="zh-TW" dirty="0">
                <a:latin typeface="Arial" panose="020B0604020202020204" pitchFamily="34" charset="0"/>
                <a:ea typeface="Cambria Math" panose="02040503050406030204" pitchFamily="18" charset="0"/>
                <a:cs typeface="Arial" panose="020B0604020202020204" pitchFamily="34" charset="0"/>
              </a:rPr>
              <a:t>o</a:t>
            </a:r>
            <a:r>
              <a:rPr lang="en-US" altLang="zh-TW" dirty="0">
                <a:latin typeface="Arial" panose="020B0604020202020204" pitchFamily="34" charset="0"/>
                <a:cs typeface="Arial" panose="020B0604020202020204" pitchFamily="34" charset="0"/>
              </a:rPr>
              <a:t>riginal message</a:t>
            </a:r>
          </a:p>
          <a:p>
            <a:r>
              <a:rPr lang="en-US" altLang="zh-TW" i="1" dirty="0">
                <a:latin typeface="Cambria Math" panose="02040503050406030204" pitchFamily="18" charset="0"/>
                <a:ea typeface="Cambria Math" panose="02040503050406030204" pitchFamily="18" charset="0"/>
              </a:rPr>
              <a:t>C:</a:t>
            </a:r>
            <a:r>
              <a:rPr lang="en-US" altLang="zh-TW" dirty="0"/>
              <a:t> </a:t>
            </a:r>
            <a:r>
              <a:rPr lang="en-US" altLang="zh-TW" dirty="0">
                <a:latin typeface="Arial" panose="020B0604020202020204" pitchFamily="34" charset="0"/>
                <a:cs typeface="Arial" panose="020B0604020202020204" pitchFamily="34" charset="0"/>
              </a:rPr>
              <a:t>encrypted message</a:t>
            </a:r>
            <a:endParaRPr lang="zh-TW" altLang="en-US" dirty="0">
              <a:latin typeface="Arial" panose="020B0604020202020204" pitchFamily="34" charset="0"/>
              <a:cs typeface="Arial" panose="020B0604020202020204" pitchFamily="34" charset="0"/>
            </a:endParaRPr>
          </a:p>
          <a:p>
            <a:r>
              <a:rPr lang="en-US" altLang="zh-TW" i="1" dirty="0">
                <a:latin typeface="Cambria Math" panose="02040503050406030204" pitchFamily="18" charset="0"/>
                <a:ea typeface="Cambria Math" panose="02040503050406030204" pitchFamily="18" charset="0"/>
              </a:rPr>
              <a:t>n: </a:t>
            </a:r>
            <a:r>
              <a:rPr lang="en-US" altLang="zh-TW" dirty="0">
                <a:latin typeface="Arial" panose="020B0604020202020204" pitchFamily="34" charset="0"/>
                <a:ea typeface="Cambria Math" panose="02040503050406030204" pitchFamily="18" charset="0"/>
                <a:cs typeface="Arial" panose="020B0604020202020204" pitchFamily="34" charset="0"/>
              </a:rPr>
              <a:t>the power of data </a:t>
            </a:r>
          </a:p>
          <a:p>
            <a:r>
              <a:rPr lang="en-US" altLang="zh-TW" i="1" dirty="0">
                <a:latin typeface="Cambria Math" panose="02040503050406030204" pitchFamily="18" charset="0"/>
                <a:ea typeface="Cambria Math" panose="02040503050406030204" pitchFamily="18" charset="0"/>
              </a:rPr>
              <a:t>e:</a:t>
            </a:r>
            <a:r>
              <a:rPr lang="en-US" altLang="zh-TW" dirty="0"/>
              <a:t> </a:t>
            </a:r>
            <a:r>
              <a:rPr lang="en-US" altLang="zh-TW" dirty="0">
                <a:latin typeface="Arial" panose="020B0604020202020204" pitchFamily="34" charset="0"/>
                <a:ea typeface="Cambria Math" panose="02040503050406030204" pitchFamily="18" charset="0"/>
                <a:cs typeface="Arial" panose="020B0604020202020204" pitchFamily="34" charset="0"/>
              </a:rPr>
              <a:t>the power of </a:t>
            </a:r>
            <a:r>
              <a:rPr lang="en-US" altLang="zh-TW" dirty="0">
                <a:latin typeface="Arial" panose="020B0604020202020204" pitchFamily="34" charset="0"/>
                <a:cs typeface="Arial" panose="020B0604020202020204" pitchFamily="34" charset="0"/>
              </a:rPr>
              <a:t>public key</a:t>
            </a:r>
          </a:p>
          <a:p>
            <a:r>
              <a:rPr lang="en-US" altLang="zh-TW" i="1" dirty="0">
                <a:latin typeface="Cambria Math" panose="02040503050406030204" pitchFamily="18" charset="0"/>
                <a:ea typeface="Cambria Math" panose="02040503050406030204" pitchFamily="18" charset="0"/>
              </a:rPr>
              <a:t>d: </a:t>
            </a:r>
            <a:r>
              <a:rPr lang="en-US" altLang="zh-TW" dirty="0">
                <a:latin typeface="Arial" panose="020B0604020202020204" pitchFamily="34" charset="0"/>
                <a:ea typeface="Cambria Math" panose="02040503050406030204" pitchFamily="18" charset="0"/>
                <a:cs typeface="Arial" panose="020B0604020202020204" pitchFamily="34" charset="0"/>
              </a:rPr>
              <a:t>the power of </a:t>
            </a:r>
            <a:r>
              <a:rPr lang="en-US" altLang="zh-TW" dirty="0">
                <a:latin typeface="Arial" panose="020B0604020202020204" pitchFamily="34" charset="0"/>
                <a:cs typeface="Arial" panose="020B0604020202020204" pitchFamily="34" charset="0"/>
              </a:rPr>
              <a:t>private key</a:t>
            </a:r>
            <a:endParaRPr lang="zh-TW" altLang="en-US" dirty="0">
              <a:latin typeface="Arial" panose="020B0604020202020204" pitchFamily="34" charset="0"/>
              <a:cs typeface="Arial" panose="020B0604020202020204" pitchFamily="34" charset="0"/>
            </a:endParaRPr>
          </a:p>
        </p:txBody>
      </p:sp>
      <p:pic>
        <p:nvPicPr>
          <p:cNvPr id="16" name="圖片 15">
            <a:extLst>
              <a:ext uri="{FF2B5EF4-FFF2-40B4-BE49-F238E27FC236}">
                <a16:creationId xmlns:a16="http://schemas.microsoft.com/office/drawing/2014/main" id="{7C46E3AC-86E1-4441-8D05-EAA73C9DFE0A}"/>
              </a:ext>
            </a:extLst>
          </p:cNvPr>
          <p:cNvPicPr>
            <a:picLocks noChangeAspect="1"/>
          </p:cNvPicPr>
          <p:nvPr/>
        </p:nvPicPr>
        <p:blipFill>
          <a:blip r:embed="rId7"/>
          <a:stretch>
            <a:fillRect/>
          </a:stretch>
        </p:blipFill>
        <p:spPr>
          <a:xfrm>
            <a:off x="2524424" y="4270512"/>
            <a:ext cx="7143152" cy="2231213"/>
          </a:xfrm>
          <a:prstGeom prst="rect">
            <a:avLst/>
          </a:prstGeom>
        </p:spPr>
      </p:pic>
    </p:spTree>
    <p:extLst>
      <p:ext uri="{BB962C8B-B14F-4D97-AF65-F5344CB8AC3E}">
        <p14:creationId xmlns:p14="http://schemas.microsoft.com/office/powerpoint/2010/main" val="160829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3517EC1-1724-427C-9644-858E9C1A34B6}"/>
              </a:ext>
            </a:extLst>
          </p:cNvPr>
          <p:cNvSpPr txBox="1"/>
          <p:nvPr/>
        </p:nvSpPr>
        <p:spPr>
          <a:xfrm>
            <a:off x="3035158" y="518757"/>
            <a:ext cx="6881707"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Introduction(3/3)</a:t>
            </a:r>
            <a:endParaRPr lang="zh-TW" altLang="en-US" sz="4000" dirty="0">
              <a:latin typeface="Arial" panose="020B0604020202020204" pitchFamily="34" charset="0"/>
              <a:cs typeface="Arial" panose="020B0604020202020204" pitchFamily="34" charset="0"/>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540415"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8" name="文字方塊 7">
            <a:extLst>
              <a:ext uri="{FF2B5EF4-FFF2-40B4-BE49-F238E27FC236}">
                <a16:creationId xmlns:a16="http://schemas.microsoft.com/office/drawing/2014/main" id="{2B6F98A4-AF2A-40CE-BA03-86815868A219}"/>
              </a:ext>
            </a:extLst>
          </p:cNvPr>
          <p:cNvSpPr txBox="1"/>
          <p:nvPr/>
        </p:nvSpPr>
        <p:spPr>
          <a:xfrm>
            <a:off x="1841224" y="1471402"/>
            <a:ext cx="9269574" cy="280076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200" b="0" i="0" u="none" strike="noStrike" baseline="0" dirty="0">
                <a:solidFill>
                  <a:srgbClr val="000000"/>
                </a:solidFill>
                <a:latin typeface="Arial" panose="020B0604020202020204" pitchFamily="34" charset="0"/>
                <a:cs typeface="Arial" panose="020B0604020202020204" pitchFamily="34" charset="0"/>
              </a:rPr>
              <a:t>So far no analytical decoding or systematic approach for double error </a:t>
            </a:r>
            <a:r>
              <a:rPr lang="en-US" altLang="zh-TW" sz="2200" dirty="0">
                <a:solidFill>
                  <a:srgbClr val="000000"/>
                </a:solidFill>
                <a:latin typeface="Arial" panose="020B0604020202020204" pitchFamily="34" charset="0"/>
                <a:cs typeface="Arial" panose="020B0604020202020204" pitchFamily="34" charset="0"/>
              </a:rPr>
              <a:t>c</a:t>
            </a:r>
            <a:r>
              <a:rPr lang="en-US" altLang="zh-TW" sz="2200" b="0" i="0" u="none" strike="noStrike" baseline="0" dirty="0">
                <a:solidFill>
                  <a:srgbClr val="000000"/>
                </a:solidFill>
                <a:latin typeface="Arial" panose="020B0604020202020204" pitchFamily="34" charset="0"/>
                <a:cs typeface="Arial" panose="020B0604020202020204" pitchFamily="34" charset="0"/>
              </a:rPr>
              <a:t>ollection (DEC) has been explored.</a:t>
            </a:r>
          </a:p>
          <a:p>
            <a:endParaRPr lang="en-US" altLang="zh-TW" sz="2200" dirty="0">
              <a:solidFill>
                <a:srgbClr val="000000"/>
              </a:solidFill>
              <a:latin typeface="Arial" panose="020B0604020202020204" pitchFamily="34" charset="0"/>
              <a:cs typeface="Arial" panose="020B0604020202020204" pitchFamily="34" charset="0"/>
            </a:endParaRPr>
          </a:p>
          <a:p>
            <a:pPr marL="342900" indent="-342900" algn="l">
              <a:buFont typeface="Wingdings" panose="05000000000000000000" pitchFamily="2" charset="2"/>
              <a:buChar char="Ø"/>
            </a:pPr>
            <a:r>
              <a:rPr lang="en-US" altLang="zh-TW" sz="2200" b="0" i="0" u="none" strike="noStrike" baseline="0" dirty="0">
                <a:solidFill>
                  <a:srgbClr val="000000"/>
                </a:solidFill>
                <a:latin typeface="Arial" panose="020B0604020202020204" pitchFamily="34" charset="0"/>
                <a:cs typeface="Arial" panose="020B0604020202020204" pitchFamily="34" charset="0"/>
              </a:rPr>
              <a:t>We propose a method </a:t>
            </a:r>
            <a:r>
              <a:rPr lang="en-US" altLang="zh-TW" sz="2200" dirty="0">
                <a:solidFill>
                  <a:srgbClr val="000000"/>
                </a:solidFill>
                <a:latin typeface="Arial" panose="020B0604020202020204" pitchFamily="34" charset="0"/>
                <a:cs typeface="Arial" panose="020B0604020202020204" pitchFamily="34" charset="0"/>
              </a:rPr>
              <a:t>b</a:t>
            </a:r>
            <a:r>
              <a:rPr lang="en-US" altLang="zh-TW" sz="2200" b="0" i="0" u="none" strike="noStrike" baseline="0" dirty="0">
                <a:solidFill>
                  <a:srgbClr val="000000"/>
                </a:solidFill>
                <a:latin typeface="Arial" panose="020B0604020202020204" pitchFamily="34" charset="0"/>
                <a:cs typeface="Arial" panose="020B0604020202020204" pitchFamily="34" charset="0"/>
              </a:rPr>
              <a:t>ased on LUT (</a:t>
            </a:r>
            <a:r>
              <a:rPr lang="en-US" altLang="zh-TW" sz="2200" dirty="0">
                <a:solidFill>
                  <a:srgbClr val="000000"/>
                </a:solidFill>
                <a:latin typeface="Arial" panose="020B0604020202020204" pitchFamily="34" charset="0"/>
                <a:cs typeface="Arial" panose="020B0604020202020204" pitchFamily="34" charset="0"/>
              </a:rPr>
              <a:t>look-up table) </a:t>
            </a:r>
            <a:r>
              <a:rPr lang="en-US" altLang="zh-TW" sz="2200" b="0" i="0" u="none" strike="noStrike" baseline="0" dirty="0">
                <a:solidFill>
                  <a:srgbClr val="000000"/>
                </a:solidFill>
                <a:latin typeface="Arial" panose="020B0604020202020204" pitchFamily="34" charset="0"/>
                <a:cs typeface="Arial" panose="020B0604020202020204" pitchFamily="34" charset="0"/>
              </a:rPr>
              <a:t>to correct double AWEs in AN codes</a:t>
            </a:r>
            <a:r>
              <a:rPr lang="en-US" altLang="zh-TW" sz="2200" dirty="0">
                <a:solidFill>
                  <a:srgbClr val="000000"/>
                </a:solidFill>
                <a:cs typeface="Arial" panose="020B0604020202020204" pitchFamily="34" charset="0"/>
              </a:rPr>
              <a:t>.</a:t>
            </a:r>
          </a:p>
          <a:p>
            <a:pPr marL="342900" indent="-342900" algn="l">
              <a:buFont typeface="Wingdings" panose="05000000000000000000" pitchFamily="2" charset="2"/>
              <a:buChar char="Ø"/>
            </a:pPr>
            <a:endParaRPr lang="en-US" altLang="zh-TW" sz="2200" dirty="0">
              <a:solidFill>
                <a:srgbClr val="000000"/>
              </a:solidFill>
              <a:latin typeface="Arial" panose="020B0604020202020204" pitchFamily="34" charset="0"/>
              <a:cs typeface="Arial" panose="020B0604020202020204" pitchFamily="34" charset="0"/>
            </a:endParaRPr>
          </a:p>
          <a:p>
            <a:pPr marL="342900" indent="-342900" algn="l">
              <a:buFont typeface="Wingdings" panose="05000000000000000000" pitchFamily="2" charset="2"/>
              <a:buChar char="Ø"/>
            </a:pPr>
            <a:r>
              <a:rPr lang="en-US" altLang="zh-TW" sz="2200" b="0" i="0" u="none" strike="noStrike" baseline="0" dirty="0">
                <a:solidFill>
                  <a:srgbClr val="000000"/>
                </a:solidFill>
                <a:latin typeface="Arial" panose="020B0604020202020204" pitchFamily="34" charset="0"/>
                <a:cs typeface="Arial" panose="020B0604020202020204" pitchFamily="34" charset="0"/>
              </a:rPr>
              <a:t>Besides</a:t>
            </a:r>
            <a:r>
              <a:rPr lang="en-US" altLang="zh-TW" sz="2200" b="0" i="0" u="none" strike="noStrike" baseline="0" dirty="0">
                <a:solidFill>
                  <a:srgbClr val="000000"/>
                </a:solidFill>
                <a:latin typeface="Times New Roman" panose="02020603050405020304" pitchFamily="18" charset="0"/>
              </a:rPr>
              <a:t> </a:t>
            </a:r>
            <a:r>
              <a:rPr lang="en-US" altLang="zh-TW" sz="2200" b="0" i="0" u="none" strike="noStrike" baseline="0" dirty="0">
                <a:solidFill>
                  <a:srgbClr val="000000"/>
                </a:solidFill>
                <a:latin typeface="Arial" panose="020B0604020202020204" pitchFamily="34" charset="0"/>
                <a:cs typeface="Arial" panose="020B0604020202020204" pitchFamily="34" charset="0"/>
              </a:rPr>
              <a:t>LUT-based approach, a tradeoff method between hardware and software is feasible to reduced resource utilization.</a:t>
            </a:r>
            <a:endParaRPr lang="zh-TW" altLang="en-US" sz="2200" dirty="0">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D7033BEB-B299-4EFA-A348-CABA8FA55CF7}"/>
              </a:ext>
            </a:extLst>
          </p:cNvPr>
          <p:cNvPicPr>
            <a:picLocks noChangeAspect="1"/>
          </p:cNvPicPr>
          <p:nvPr/>
        </p:nvPicPr>
        <p:blipFill rotWithShape="1">
          <a:blip r:embed="rId4"/>
          <a:srcRect l="7058" t="2697" r="5898" b="1293"/>
          <a:stretch/>
        </p:blipFill>
        <p:spPr>
          <a:xfrm>
            <a:off x="4908460" y="4445172"/>
            <a:ext cx="3135102" cy="2097127"/>
          </a:xfrm>
          <a:prstGeom prst="rect">
            <a:avLst/>
          </a:prstGeom>
        </p:spPr>
      </p:pic>
    </p:spTree>
    <p:extLst>
      <p:ext uri="{BB962C8B-B14F-4D97-AF65-F5344CB8AC3E}">
        <p14:creationId xmlns:p14="http://schemas.microsoft.com/office/powerpoint/2010/main" val="331859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0" name="文字方塊 9">
            <a:extLst>
              <a:ext uri="{FF2B5EF4-FFF2-40B4-BE49-F238E27FC236}">
                <a16:creationId xmlns:a16="http://schemas.microsoft.com/office/drawing/2014/main" id="{B0729CAF-25A2-4AA1-9345-654BEECBD3D6}"/>
              </a:ext>
            </a:extLst>
          </p:cNvPr>
          <p:cNvSpPr txBox="1"/>
          <p:nvPr/>
        </p:nvSpPr>
        <p:spPr>
          <a:xfrm>
            <a:off x="3720424" y="573733"/>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Previous Work(1/3)</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851651E-8277-4EAC-A242-3BA5ED9D01A4}"/>
                  </a:ext>
                </a:extLst>
              </p:cNvPr>
              <p:cNvSpPr txBox="1">
                <a:spLocks/>
              </p:cNvSpPr>
              <p:nvPr/>
            </p:nvSpPr>
            <p:spPr>
              <a:xfrm>
                <a:off x="1721998" y="1477407"/>
                <a:ext cx="9973733" cy="9932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2800" b="1" i="1" dirty="0"/>
                  <a:t>Arithmetic Weight Error Model:</a:t>
                </a:r>
              </a:p>
              <a:p>
                <a:pPr algn="l"/>
                <a:r>
                  <a:rPr lang="en-US" sz="2000" dirty="0">
                    <a:latin typeface="Arial" panose="020B0604020202020204" pitchFamily="34" charset="0"/>
                    <a:cs typeface="Arial" panose="020B0604020202020204" pitchFamily="34" charset="0"/>
                  </a:rPr>
                  <a:t>    Arithmetic Weight Error</a:t>
                </a:r>
                <a:r>
                  <a:rPr lang="zh-TW" altLang="en-US" sz="2000" dirty="0">
                    <a:latin typeface="Arial" panose="020B0604020202020204" pitchFamily="34" charset="0"/>
                    <a:cs typeface="Arial" panose="020B0604020202020204" pitchFamily="34" charset="0"/>
                  </a:rPr>
                  <a:t> </a:t>
                </a:r>
                <a:r>
                  <a:rPr lang="en-US" altLang="zh-TW" sz="2000" dirty="0">
                    <a:latin typeface="Arial" panose="020B0604020202020204" pitchFamily="34" charset="0"/>
                    <a:cs typeface="Arial" panose="020B0604020202020204" pitchFamily="34" charset="0"/>
                  </a:rPr>
                  <a:t>(AWE)</a:t>
                </a:r>
                <a:r>
                  <a:rPr lang="en-US" sz="2000" dirty="0">
                    <a:latin typeface="Arial" panose="020B0604020202020204" pitchFamily="34" charset="0"/>
                    <a:cs typeface="Arial" panose="020B0604020202020204" pitchFamily="34" charset="0"/>
                  </a:rPr>
                  <a:t> could be: </a:t>
                </a:r>
                <a14:m>
                  <m:oMath xmlns:m="http://schemas.openxmlformats.org/officeDocument/2006/math">
                    <m:r>
                      <a:rPr lang="en-US" sz="2000" i="1" smtClean="0">
                        <a:latin typeface="Cambria Math" panose="02040503050406030204" pitchFamily="18" charset="0"/>
                      </a:rPr>
                      <m:t>𝑒</m:t>
                    </m:r>
                    <m:r>
                      <a:rPr lang="en-US" sz="2000"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 2</m:t>
                        </m:r>
                      </m:e>
                      <m:sup>
                        <m:r>
                          <a:rPr lang="en-US" sz="2000" i="1" smtClean="0">
                            <a:latin typeface="Cambria Math" panose="02040503050406030204" pitchFamily="18" charset="0"/>
                            <a:ea typeface="Cambria Math" panose="02040503050406030204" pitchFamily="18" charset="0"/>
                          </a:rPr>
                          <m:t>𝑚</m:t>
                        </m:r>
                      </m:sup>
                    </m:sSup>
                  </m:oMath>
                </a14:m>
                <a:endParaRPr lang="en-US" sz="2000" dirty="0">
                  <a:latin typeface="Arial" panose="020B0604020202020204" pitchFamily="34" charset="0"/>
                  <a:cs typeface="Arial" panose="020B0604020202020204" pitchFamily="34" charset="0"/>
                </a:endParaRPr>
              </a:p>
            </p:txBody>
          </p:sp>
        </mc:Choice>
        <mc:Fallback xmlns="">
          <p:sp>
            <p:nvSpPr>
              <p:cNvPr id="11" name="Content Placeholder 2">
                <a:extLst>
                  <a:ext uri="{FF2B5EF4-FFF2-40B4-BE49-F238E27FC236}">
                    <a16:creationId xmlns:a16="http://schemas.microsoft.com/office/drawing/2014/main" id="{0851651E-8277-4EAC-A242-3BA5ED9D01A4}"/>
                  </a:ext>
                </a:extLst>
              </p:cNvPr>
              <p:cNvSpPr txBox="1">
                <a:spLocks noRot="1" noChangeAspect="1" noMove="1" noResize="1" noEditPoints="1" noAdjustHandles="1" noChangeArrowheads="1" noChangeShapeType="1" noTextEdit="1"/>
              </p:cNvSpPr>
              <p:nvPr/>
            </p:nvSpPr>
            <p:spPr>
              <a:xfrm>
                <a:off x="1721998" y="1477407"/>
                <a:ext cx="9973733" cy="993250"/>
              </a:xfrm>
              <a:prstGeom prst="rect">
                <a:avLst/>
              </a:prstGeom>
              <a:blipFill>
                <a:blip r:embed="rId4"/>
                <a:stretch>
                  <a:fillRect l="-1038" t="-98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8">
                <a:extLst>
                  <a:ext uri="{FF2B5EF4-FFF2-40B4-BE49-F238E27FC236}">
                    <a16:creationId xmlns:a16="http://schemas.microsoft.com/office/drawing/2014/main" id="{FD8EBDA9-13E1-4367-81DD-0163BBA8AFB6}"/>
                  </a:ext>
                </a:extLst>
              </p:cNvPr>
              <p:cNvGraphicFramePr>
                <a:graphicFrameLocks noGrp="1"/>
              </p:cNvGraphicFramePr>
              <p:nvPr>
                <p:extLst>
                  <p:ext uri="{D42A27DB-BD31-4B8C-83A1-F6EECF244321}">
                    <p14:modId xmlns:p14="http://schemas.microsoft.com/office/powerpoint/2010/main" val="3826551602"/>
                  </p:ext>
                </p:extLst>
              </p:nvPr>
            </p:nvGraphicFramePr>
            <p:xfrm>
              <a:off x="2060620" y="2513069"/>
              <a:ext cx="7258478" cy="792480"/>
            </p:xfrm>
            <a:graphic>
              <a:graphicData uri="http://schemas.openxmlformats.org/drawingml/2006/table">
                <a:tbl>
                  <a:tblPr/>
                  <a:tblGrid>
                    <a:gridCol w="1266240">
                      <a:extLst>
                        <a:ext uri="{9D8B030D-6E8A-4147-A177-3AD203B41FA5}">
                          <a16:colId xmlns:a16="http://schemas.microsoft.com/office/drawing/2014/main" val="1756878466"/>
                        </a:ext>
                      </a:extLst>
                    </a:gridCol>
                    <a:gridCol w="1173804">
                      <a:extLst>
                        <a:ext uri="{9D8B030D-6E8A-4147-A177-3AD203B41FA5}">
                          <a16:colId xmlns:a16="http://schemas.microsoft.com/office/drawing/2014/main" val="1944803285"/>
                        </a:ext>
                      </a:extLst>
                    </a:gridCol>
                    <a:gridCol w="1549941">
                      <a:extLst>
                        <a:ext uri="{9D8B030D-6E8A-4147-A177-3AD203B41FA5}">
                          <a16:colId xmlns:a16="http://schemas.microsoft.com/office/drawing/2014/main" val="2226369306"/>
                        </a:ext>
                      </a:extLst>
                    </a:gridCol>
                    <a:gridCol w="1005191">
                      <a:extLst>
                        <a:ext uri="{9D8B030D-6E8A-4147-A177-3AD203B41FA5}">
                          <a16:colId xmlns:a16="http://schemas.microsoft.com/office/drawing/2014/main" val="3362124400"/>
                        </a:ext>
                      </a:extLst>
                    </a:gridCol>
                    <a:gridCol w="823609">
                      <a:extLst>
                        <a:ext uri="{9D8B030D-6E8A-4147-A177-3AD203B41FA5}">
                          <a16:colId xmlns:a16="http://schemas.microsoft.com/office/drawing/2014/main" val="3581065382"/>
                        </a:ext>
                      </a:extLst>
                    </a:gridCol>
                    <a:gridCol w="732817">
                      <a:extLst>
                        <a:ext uri="{9D8B030D-6E8A-4147-A177-3AD203B41FA5}">
                          <a16:colId xmlns:a16="http://schemas.microsoft.com/office/drawing/2014/main" val="1537091971"/>
                        </a:ext>
                      </a:extLst>
                    </a:gridCol>
                    <a:gridCol w="706876">
                      <a:extLst>
                        <a:ext uri="{9D8B030D-6E8A-4147-A177-3AD203B41FA5}">
                          <a16:colId xmlns:a16="http://schemas.microsoft.com/office/drawing/2014/main" val="3675860519"/>
                        </a:ext>
                      </a:extLst>
                    </a:gridCol>
                  </a:tblGrid>
                  <a:tr h="156153">
                    <a:tc>
                      <a:txBody>
                        <a:bodyPr/>
                        <a:lstStyle/>
                        <a:p>
                          <a:pPr algn="ctr"/>
                          <a:r>
                            <a:rPr lang="en-CA" sz="2000" dirty="0">
                              <a:latin typeface="Arial" panose="020B0604020202020204" pitchFamily="34" charset="0"/>
                              <a:cs typeface="Arial" panose="020B0604020202020204" pitchFamily="34" charset="0"/>
                            </a:rPr>
                            <a:t>Location</a:t>
                          </a:r>
                          <a:endParaRPr lang="en-US" sz="20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oMath>
                            </m:oMathPara>
                          </a14:m>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a:t>
                          </a:r>
                          <a:endParaRPr 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e>
                                  <m:sup>
                                    <m:r>
                                      <a:rPr lang="en-US" sz="2000" b="0" i="1" smtClean="0">
                                        <a:latin typeface="Cambria Math" panose="02040503050406030204" pitchFamily="18" charset="0"/>
                                        <a:ea typeface="Cambria Math" panose="02040503050406030204" pitchFamily="18" charset="0"/>
                                      </a:rPr>
                                      <m:t>3</m:t>
                                    </m:r>
                                  </m:sup>
                                </m:sSup>
                              </m:oMath>
                            </m:oMathPara>
                          </a14:m>
                          <a:endParaRPr 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e>
                                  <m:sup>
                                    <m:r>
                                      <a:rPr lang="en-US" sz="2000" b="0" i="1" smtClean="0">
                                        <a:latin typeface="Cambria Math" panose="02040503050406030204" pitchFamily="18" charset="0"/>
                                        <a:ea typeface="Cambria Math" panose="02040503050406030204" pitchFamily="18" charset="0"/>
                                      </a:rPr>
                                      <m:t>1</m:t>
                                    </m:r>
                                  </m:sup>
                                </m:sSup>
                              </m:oMath>
                            </m:oMathPara>
                          </a14:m>
                          <a:endParaRPr 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e>
                                  <m:sup>
                                    <m:r>
                                      <a:rPr lang="en-US" sz="2000" b="0" i="1" smtClean="0">
                                        <a:latin typeface="Cambria Math" panose="02040503050406030204" pitchFamily="18" charset="0"/>
                                        <a:ea typeface="Cambria Math" panose="02040503050406030204" pitchFamily="18" charset="0"/>
                                      </a:rPr>
                                      <m:t>0</m:t>
                                    </m:r>
                                  </m:sup>
                                </m:sSup>
                              </m:oMath>
                            </m:oMathPara>
                          </a14:m>
                          <a:endParaRPr lang="en-US" sz="2000" dirty="0"/>
                        </a:p>
                      </a:txBody>
                      <a:tcPr/>
                    </a:tc>
                    <a:extLst>
                      <a:ext uri="{0D108BD9-81ED-4DB2-BD59-A6C34878D82A}">
                        <a16:rowId xmlns:a16="http://schemas.microsoft.com/office/drawing/2014/main" val="923305426"/>
                      </a:ext>
                    </a:extLst>
                  </a:tr>
                  <a:tr h="370840">
                    <a:tc>
                      <a:txBody>
                        <a:bodyPr/>
                        <a:lstStyle/>
                        <a:p>
                          <a:pPr algn="ctr"/>
                          <a:r>
                            <a:rPr lang="en-US" sz="2000" dirty="0">
                              <a:latin typeface="Arial" panose="020B0604020202020204" pitchFamily="34" charset="0"/>
                              <a:cs typeface="Arial" panose="020B0604020202020204" pitchFamily="34" charset="0"/>
                            </a:rPr>
                            <a:t>Value</a:t>
                          </a:r>
                        </a:p>
                      </a:txBody>
                      <a:tcPr/>
                    </a:tc>
                    <a:tc>
                      <a:txBody>
                        <a:bodyPr/>
                        <a:lstStyle/>
                        <a:p>
                          <a:pPr algn="ctr"/>
                          <a:r>
                            <a:rPr lang="en-US" sz="2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a:t>
                          </a:r>
                          <a:endParaRPr lang="en-US" sz="2000" dirty="0"/>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578179715"/>
                      </a:ext>
                    </a:extLst>
                  </a:tr>
                </a:tbl>
              </a:graphicData>
            </a:graphic>
          </p:graphicFrame>
        </mc:Choice>
        <mc:Fallback xmlns="">
          <p:graphicFrame>
            <p:nvGraphicFramePr>
              <p:cNvPr id="13" name="Table 8">
                <a:extLst>
                  <a:ext uri="{FF2B5EF4-FFF2-40B4-BE49-F238E27FC236}">
                    <a16:creationId xmlns:a16="http://schemas.microsoft.com/office/drawing/2014/main" id="{FD8EBDA9-13E1-4367-81DD-0163BBA8AFB6}"/>
                  </a:ext>
                </a:extLst>
              </p:cNvPr>
              <p:cNvGraphicFramePr>
                <a:graphicFrameLocks noGrp="1"/>
              </p:cNvGraphicFramePr>
              <p:nvPr>
                <p:extLst>
                  <p:ext uri="{D42A27DB-BD31-4B8C-83A1-F6EECF244321}">
                    <p14:modId xmlns:p14="http://schemas.microsoft.com/office/powerpoint/2010/main" val="3826551602"/>
                  </p:ext>
                </p:extLst>
              </p:nvPr>
            </p:nvGraphicFramePr>
            <p:xfrm>
              <a:off x="2060620" y="2513069"/>
              <a:ext cx="7258478" cy="792480"/>
            </p:xfrm>
            <a:graphic>
              <a:graphicData uri="http://schemas.openxmlformats.org/drawingml/2006/table">
                <a:tbl>
                  <a:tblPr/>
                  <a:tblGrid>
                    <a:gridCol w="1266240">
                      <a:extLst>
                        <a:ext uri="{9D8B030D-6E8A-4147-A177-3AD203B41FA5}">
                          <a16:colId xmlns:a16="http://schemas.microsoft.com/office/drawing/2014/main" val="1756878466"/>
                        </a:ext>
                      </a:extLst>
                    </a:gridCol>
                    <a:gridCol w="1173804">
                      <a:extLst>
                        <a:ext uri="{9D8B030D-6E8A-4147-A177-3AD203B41FA5}">
                          <a16:colId xmlns:a16="http://schemas.microsoft.com/office/drawing/2014/main" val="1944803285"/>
                        </a:ext>
                      </a:extLst>
                    </a:gridCol>
                    <a:gridCol w="1549941">
                      <a:extLst>
                        <a:ext uri="{9D8B030D-6E8A-4147-A177-3AD203B41FA5}">
                          <a16:colId xmlns:a16="http://schemas.microsoft.com/office/drawing/2014/main" val="2226369306"/>
                        </a:ext>
                      </a:extLst>
                    </a:gridCol>
                    <a:gridCol w="1005191">
                      <a:extLst>
                        <a:ext uri="{9D8B030D-6E8A-4147-A177-3AD203B41FA5}">
                          <a16:colId xmlns:a16="http://schemas.microsoft.com/office/drawing/2014/main" val="3362124400"/>
                        </a:ext>
                      </a:extLst>
                    </a:gridCol>
                    <a:gridCol w="823609">
                      <a:extLst>
                        <a:ext uri="{9D8B030D-6E8A-4147-A177-3AD203B41FA5}">
                          <a16:colId xmlns:a16="http://schemas.microsoft.com/office/drawing/2014/main" val="3581065382"/>
                        </a:ext>
                      </a:extLst>
                    </a:gridCol>
                    <a:gridCol w="732817">
                      <a:extLst>
                        <a:ext uri="{9D8B030D-6E8A-4147-A177-3AD203B41FA5}">
                          <a16:colId xmlns:a16="http://schemas.microsoft.com/office/drawing/2014/main" val="1537091971"/>
                        </a:ext>
                      </a:extLst>
                    </a:gridCol>
                    <a:gridCol w="706876">
                      <a:extLst>
                        <a:ext uri="{9D8B030D-6E8A-4147-A177-3AD203B41FA5}">
                          <a16:colId xmlns:a16="http://schemas.microsoft.com/office/drawing/2014/main" val="3675860519"/>
                        </a:ext>
                      </a:extLst>
                    </a:gridCol>
                  </a:tblGrid>
                  <a:tr h="396240">
                    <a:tc>
                      <a:txBody>
                        <a:bodyPr/>
                        <a:lstStyle/>
                        <a:p>
                          <a:pPr algn="ctr"/>
                          <a:r>
                            <a:rPr lang="en-CA" sz="2000" dirty="0">
                              <a:latin typeface="Arial" panose="020B0604020202020204" pitchFamily="34" charset="0"/>
                              <a:cs typeface="Arial" panose="020B0604020202020204" pitchFamily="34" charset="0"/>
                            </a:rPr>
                            <a:t>Location</a:t>
                          </a:r>
                          <a:endParaRPr lang="en-US" sz="2000" dirty="0">
                            <a:latin typeface="Arial" panose="020B0604020202020204" pitchFamily="34" charset="0"/>
                            <a:cs typeface="Arial" panose="020B0604020202020204" pitchFamily="34" charset="0"/>
                          </a:endParaRPr>
                        </a:p>
                      </a:txBody>
                      <a:tcPr/>
                    </a:tc>
                    <a:tc>
                      <a:txBody>
                        <a:bodyPr/>
                        <a:lstStyle/>
                        <a:p>
                          <a:endParaRPr lang="zh-TW"/>
                        </a:p>
                      </a:txBody>
                      <a:tcPr>
                        <a:blipFill>
                          <a:blip r:embed="rId5"/>
                          <a:stretch>
                            <a:fillRect l="-109375" t="-7576" r="-413021" b="-1257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a:t>
                          </a:r>
                          <a:endParaRPr lang="en-US" sz="2000" dirty="0"/>
                        </a:p>
                      </a:txBody>
                      <a:tcPr/>
                    </a:tc>
                    <a:tc>
                      <a:txBody>
                        <a:bodyPr/>
                        <a:lstStyle/>
                        <a:p>
                          <a:endParaRPr lang="zh-TW"/>
                        </a:p>
                      </a:txBody>
                      <a:tcPr>
                        <a:blipFill>
                          <a:blip r:embed="rId5"/>
                          <a:stretch>
                            <a:fillRect l="-398182" t="-7576" r="-226061" b="-125758"/>
                          </a:stretch>
                        </a:blipFill>
                      </a:tcPr>
                    </a:tc>
                    <a:tc>
                      <a:txBody>
                        <a:bodyPr/>
                        <a:lstStyle/>
                        <a:p>
                          <a:endParaRPr lang="zh-TW"/>
                        </a:p>
                      </a:txBody>
                      <a:tcPr>
                        <a:blipFill>
                          <a:blip r:embed="rId5"/>
                          <a:stretch>
                            <a:fillRect l="-608889" t="-7576" r="-176296" b="-125758"/>
                          </a:stretch>
                        </a:blipFill>
                      </a:tcPr>
                    </a:tc>
                    <a:tc>
                      <a:txBody>
                        <a:bodyPr/>
                        <a:lstStyle/>
                        <a:p>
                          <a:endParaRPr lang="zh-TW"/>
                        </a:p>
                      </a:txBody>
                      <a:tcPr>
                        <a:blipFill>
                          <a:blip r:embed="rId5"/>
                          <a:stretch>
                            <a:fillRect l="-797500" t="-7576" r="-98333" b="-125758"/>
                          </a:stretch>
                        </a:blipFill>
                      </a:tcPr>
                    </a:tc>
                    <a:tc>
                      <a:txBody>
                        <a:bodyPr/>
                        <a:lstStyle/>
                        <a:p>
                          <a:endParaRPr lang="zh-TW"/>
                        </a:p>
                      </a:txBody>
                      <a:tcPr>
                        <a:blipFill>
                          <a:blip r:embed="rId5"/>
                          <a:stretch>
                            <a:fillRect l="-928448" t="-7576" r="-1724" b="-125758"/>
                          </a:stretch>
                        </a:blipFill>
                      </a:tcPr>
                    </a:tc>
                    <a:extLst>
                      <a:ext uri="{0D108BD9-81ED-4DB2-BD59-A6C34878D82A}">
                        <a16:rowId xmlns:a16="http://schemas.microsoft.com/office/drawing/2014/main" val="923305426"/>
                      </a:ext>
                    </a:extLst>
                  </a:tr>
                  <a:tr h="396240">
                    <a:tc>
                      <a:txBody>
                        <a:bodyPr/>
                        <a:lstStyle/>
                        <a:p>
                          <a:pPr algn="ctr"/>
                          <a:r>
                            <a:rPr lang="en-US" sz="2000" dirty="0">
                              <a:latin typeface="Arial" panose="020B0604020202020204" pitchFamily="34" charset="0"/>
                              <a:cs typeface="Arial" panose="020B0604020202020204" pitchFamily="34" charset="0"/>
                            </a:rPr>
                            <a:t>Value</a:t>
                          </a:r>
                        </a:p>
                      </a:txBody>
                      <a:tcPr/>
                    </a:tc>
                    <a:tc>
                      <a:txBody>
                        <a:bodyPr/>
                        <a:lstStyle/>
                        <a:p>
                          <a:pPr algn="ctr"/>
                          <a:r>
                            <a:rPr lang="en-US" sz="2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a:t>
                          </a:r>
                          <a:endParaRPr lang="en-US" sz="2000" dirty="0"/>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578179715"/>
                      </a:ext>
                    </a:extLst>
                  </a:tr>
                </a:tbl>
              </a:graphicData>
            </a:graphic>
          </p:graphicFrame>
        </mc:Fallback>
      </mc:AlternateContent>
      <p:sp>
        <p:nvSpPr>
          <p:cNvPr id="16" name="TextBox 9">
            <a:extLst>
              <a:ext uri="{FF2B5EF4-FFF2-40B4-BE49-F238E27FC236}">
                <a16:creationId xmlns:a16="http://schemas.microsoft.com/office/drawing/2014/main" id="{9429067C-180B-4F80-A3E3-37D8436AE4C6}"/>
              </a:ext>
            </a:extLst>
          </p:cNvPr>
          <p:cNvSpPr txBox="1"/>
          <p:nvPr/>
        </p:nvSpPr>
        <p:spPr>
          <a:xfrm>
            <a:off x="2060620" y="3506252"/>
            <a:ext cx="442448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lang="en-US" dirty="0">
                <a:solidFill>
                  <a:srgbClr val="000000"/>
                </a:solidFill>
                <a:latin typeface="Arial" charset="0"/>
                <a:ea typeface="新細明體" pitchFamily="18" charset="-120"/>
                <a:cs typeface="Arial" charset="0"/>
              </a:rPr>
              <a:t>e</a:t>
            </a:r>
            <a:r>
              <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x:</a:t>
            </a:r>
            <a:r>
              <a:rPr lang="zh-TW" altLang="en-US" dirty="0">
                <a:solidFill>
                  <a:srgbClr val="000000"/>
                </a:solidFill>
                <a:latin typeface="Arial" charset="0"/>
                <a:ea typeface="新細明體" pitchFamily="18" charset="-120"/>
                <a:cs typeface="Arial" charset="0"/>
              </a:rPr>
              <a:t> </a:t>
            </a:r>
            <a:r>
              <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3(4’b0011)</a:t>
            </a:r>
            <a:r>
              <a:rPr kumimoji="0" lang="zh-TW" alt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 </a:t>
            </a:r>
            <a:r>
              <a:rPr kumimoji="0" lang="en-US" altLang="zh-TW" b="0" i="0" u="none" strike="noStrike" kern="1200" cap="none" spc="0" normalizeH="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a:t>
            </a:r>
            <a:r>
              <a:rPr kumimoji="0" lang="zh-TW" altLang="en-US" b="0" i="0" u="none" strike="noStrike" kern="1200" cap="none" spc="0" normalizeH="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 </a:t>
            </a:r>
            <a:r>
              <a:rPr kumimoji="0" lang="en-US" altLang="zh-TW" b="0" i="0" u="none" strike="noStrike" kern="1200" cap="none" spc="0" normalizeH="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+2</a:t>
            </a:r>
            <a:r>
              <a:rPr kumimoji="0" lang="en-US" altLang="zh-TW" b="0" i="0" u="none" strike="noStrike" kern="1200" cap="none" spc="0" normalizeH="0" baseline="3000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1 </a:t>
            </a:r>
            <a:r>
              <a:rPr lang="en-US" altLang="zh-TW" dirty="0">
                <a:solidFill>
                  <a:srgbClr val="000000"/>
                </a:solidFill>
                <a:latin typeface="Arial" charset="0"/>
                <a:ea typeface="新細明體" pitchFamily="18" charset="-120"/>
                <a:cs typeface="Arial" charset="0"/>
                <a:sym typeface="Wingdings" panose="05000000000000000000" pitchFamily="2" charset="2"/>
              </a:rPr>
              <a:t>AWE  5(4’b0</a:t>
            </a:r>
            <a:r>
              <a:rPr lang="en-US" altLang="zh-TW" dirty="0">
                <a:solidFill>
                  <a:srgbClr val="FF0000"/>
                </a:solidFill>
                <a:latin typeface="Arial" charset="0"/>
                <a:ea typeface="新細明體" pitchFamily="18" charset="-120"/>
                <a:cs typeface="Arial" charset="0"/>
                <a:sym typeface="Wingdings" panose="05000000000000000000" pitchFamily="2" charset="2"/>
              </a:rPr>
              <a:t>10</a:t>
            </a:r>
            <a:r>
              <a:rPr lang="en-US" altLang="zh-TW" dirty="0">
                <a:solidFill>
                  <a:srgbClr val="000000"/>
                </a:solidFill>
                <a:latin typeface="Arial" charset="0"/>
                <a:ea typeface="新細明體" pitchFamily="18" charset="-120"/>
                <a:cs typeface="Arial" charset="0"/>
                <a:sym typeface="Wingdings" panose="05000000000000000000" pitchFamily="2" charset="2"/>
              </a:rPr>
              <a:t>1)</a:t>
            </a:r>
            <a:endPar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endParaRPr>
          </a:p>
        </p:txBody>
      </p:sp>
      <p:sp>
        <p:nvSpPr>
          <p:cNvPr id="17" name="Content Placeholder 2">
            <a:extLst>
              <a:ext uri="{FF2B5EF4-FFF2-40B4-BE49-F238E27FC236}">
                <a16:creationId xmlns:a16="http://schemas.microsoft.com/office/drawing/2014/main" id="{5CC6E565-CEE3-45DE-8135-C1E171AD1552}"/>
              </a:ext>
            </a:extLst>
          </p:cNvPr>
          <p:cNvSpPr txBox="1">
            <a:spLocks/>
          </p:cNvSpPr>
          <p:nvPr/>
        </p:nvSpPr>
        <p:spPr>
          <a:xfrm>
            <a:off x="1786849" y="4211527"/>
            <a:ext cx="9973733" cy="9932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2800" b="1" i="1" dirty="0"/>
              <a:t>Bit Error Model: (channel)</a:t>
            </a:r>
          </a:p>
          <a:p>
            <a:pPr algn="l"/>
            <a:r>
              <a:rPr lang="en-US" sz="2800" b="1"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a:t>
            </a:r>
            <a:r>
              <a:rPr lang="en-US" sz="2000" dirty="0">
                <a:latin typeface="Arial" panose="020B0604020202020204" pitchFamily="34" charset="0"/>
                <a:cs typeface="Arial" panose="020B0604020202020204" pitchFamily="34" charset="0"/>
                <a:sym typeface="Wingdings" panose="05000000000000000000" pitchFamily="2" charset="2"/>
              </a:rPr>
              <a:t> 1  ,   1  0</a:t>
            </a:r>
            <a:endParaRPr lang="en-US" sz="2000" dirty="0">
              <a:latin typeface="Arial" panose="020B0604020202020204" pitchFamily="34" charset="0"/>
              <a:cs typeface="Arial" panose="020B0604020202020204" pitchFamily="34" charset="0"/>
            </a:endParaRPr>
          </a:p>
        </p:txBody>
      </p:sp>
      <p:sp>
        <p:nvSpPr>
          <p:cNvPr id="18" name="TextBox 9">
            <a:extLst>
              <a:ext uri="{FF2B5EF4-FFF2-40B4-BE49-F238E27FC236}">
                <a16:creationId xmlns:a16="http://schemas.microsoft.com/office/drawing/2014/main" id="{33D39DE5-F70B-4DB5-89D5-DC07A2A06A0E}"/>
              </a:ext>
            </a:extLst>
          </p:cNvPr>
          <p:cNvSpPr txBox="1"/>
          <p:nvPr/>
        </p:nvSpPr>
        <p:spPr>
          <a:xfrm>
            <a:off x="2060620" y="5244793"/>
            <a:ext cx="6382989"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lang="en-US" dirty="0">
                <a:solidFill>
                  <a:srgbClr val="000000"/>
                </a:solidFill>
                <a:latin typeface="Arial" charset="0"/>
                <a:ea typeface="新細明體" pitchFamily="18" charset="-120"/>
                <a:cs typeface="Arial" charset="0"/>
              </a:rPr>
              <a:t>e</a:t>
            </a:r>
            <a:r>
              <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x:</a:t>
            </a:r>
            <a:r>
              <a:rPr lang="zh-TW" altLang="en-US" dirty="0">
                <a:solidFill>
                  <a:srgbClr val="000000"/>
                </a:solidFill>
                <a:latin typeface="Arial" charset="0"/>
                <a:ea typeface="新細明體" pitchFamily="18" charset="-120"/>
                <a:cs typeface="Arial" charset="0"/>
              </a:rPr>
              <a:t> </a:t>
            </a:r>
            <a:r>
              <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3(4’b0011)</a:t>
            </a:r>
            <a:r>
              <a:rPr kumimoji="0" lang="zh-TW" altLang="en-US" b="0" i="0" u="none" strike="noStrike" kern="1200" cap="none" spc="0" normalizeH="0" noProof="0" dirty="0">
                <a:ln>
                  <a:noFill/>
                </a:ln>
                <a:solidFill>
                  <a:srgbClr val="000000"/>
                </a:solidFill>
                <a:effectLst/>
                <a:uLnTx/>
                <a:uFillTx/>
                <a:latin typeface="Arial" charset="0"/>
                <a:ea typeface="新細明體" pitchFamily="18" charset="-120"/>
                <a:cs typeface="Arial" charset="0"/>
              </a:rPr>
              <a:t> </a:t>
            </a:r>
            <a:r>
              <a:rPr kumimoji="0" lang="en-US" altLang="zh-TW" b="0" i="0" u="none" strike="noStrike" kern="1200" cap="none" spc="0" normalizeH="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a:t>
            </a:r>
            <a:r>
              <a:rPr kumimoji="0" lang="zh-TW" altLang="en-US" b="0" i="0" u="none" strike="noStrike" kern="1200" cap="none" spc="0" normalizeH="0" noProof="0" dirty="0">
                <a:ln>
                  <a:noFill/>
                </a:ln>
                <a:solidFill>
                  <a:srgbClr val="000000"/>
                </a:solidFill>
                <a:effectLst/>
                <a:uLnTx/>
                <a:uFillTx/>
                <a:latin typeface="Arial" charset="0"/>
                <a:ea typeface="新細明體" pitchFamily="18" charset="-120"/>
                <a:cs typeface="Arial" charset="0"/>
                <a:sym typeface="Wingdings" panose="05000000000000000000" pitchFamily="2" charset="2"/>
              </a:rPr>
              <a:t> </a:t>
            </a:r>
            <a:r>
              <a:rPr lang="en-US" altLang="zh-TW" dirty="0">
                <a:solidFill>
                  <a:srgbClr val="000000"/>
                </a:solidFill>
                <a:latin typeface="Arial" charset="0"/>
                <a:ea typeface="新細明體" pitchFamily="18" charset="-120"/>
                <a:cs typeface="Arial" charset="0"/>
                <a:sym typeface="Wingdings" panose="05000000000000000000" pitchFamily="2" charset="2"/>
              </a:rPr>
              <a:t>bit error occur </a:t>
            </a:r>
            <a:r>
              <a:rPr lang="en-US" altLang="zh-TW">
                <a:solidFill>
                  <a:srgbClr val="000000"/>
                </a:solidFill>
                <a:latin typeface="Arial" charset="0"/>
                <a:ea typeface="新細明體" pitchFamily="18" charset="-120"/>
                <a:cs typeface="Arial" charset="0"/>
                <a:sym typeface="Wingdings" panose="05000000000000000000" pitchFamily="2" charset="2"/>
              </a:rPr>
              <a:t>on second </a:t>
            </a:r>
            <a:r>
              <a:rPr lang="en-US" altLang="zh-TW" dirty="0">
                <a:solidFill>
                  <a:srgbClr val="000000"/>
                </a:solidFill>
                <a:latin typeface="Arial" charset="0"/>
                <a:ea typeface="新細明體" pitchFamily="18" charset="-120"/>
                <a:cs typeface="Arial" charset="0"/>
                <a:sym typeface="Wingdings" panose="05000000000000000000" pitchFamily="2" charset="2"/>
              </a:rPr>
              <a:t>bit  1(4’b0</a:t>
            </a:r>
            <a:r>
              <a:rPr lang="en-US" altLang="zh-TW" dirty="0">
                <a:latin typeface="Arial" charset="0"/>
                <a:ea typeface="新細明體" pitchFamily="18" charset="-120"/>
                <a:cs typeface="Arial" charset="0"/>
                <a:sym typeface="Wingdings" panose="05000000000000000000" pitchFamily="2" charset="2"/>
              </a:rPr>
              <a:t>0</a:t>
            </a:r>
            <a:r>
              <a:rPr lang="en-US" altLang="zh-TW" dirty="0">
                <a:solidFill>
                  <a:srgbClr val="FF0000"/>
                </a:solidFill>
                <a:latin typeface="Arial" charset="0"/>
                <a:ea typeface="新細明體" pitchFamily="18" charset="-120"/>
                <a:cs typeface="Arial" charset="0"/>
                <a:sym typeface="Wingdings" panose="05000000000000000000" pitchFamily="2" charset="2"/>
              </a:rPr>
              <a:t>0</a:t>
            </a:r>
            <a:r>
              <a:rPr lang="en-US" altLang="zh-TW" dirty="0">
                <a:solidFill>
                  <a:srgbClr val="000000"/>
                </a:solidFill>
                <a:latin typeface="Arial" charset="0"/>
                <a:ea typeface="新細明體" pitchFamily="18" charset="-120"/>
                <a:cs typeface="Arial" charset="0"/>
                <a:sym typeface="Wingdings" panose="05000000000000000000" pitchFamily="2" charset="2"/>
              </a:rPr>
              <a:t>1)</a:t>
            </a:r>
            <a:endParaRPr kumimoji="0" lang="en-US" b="0" i="0" u="none" strike="noStrike" kern="1200" cap="none" spc="0" normalizeH="0" noProof="0" dirty="0">
              <a:ln>
                <a:noFill/>
              </a:ln>
              <a:solidFill>
                <a:srgbClr val="000000"/>
              </a:solidFill>
              <a:effectLst/>
              <a:uLnTx/>
              <a:uFillTx/>
              <a:latin typeface="Arial" charset="0"/>
              <a:ea typeface="新細明體" pitchFamily="18" charset="-120"/>
              <a:cs typeface="Arial" charset="0"/>
            </a:endParaRPr>
          </a:p>
        </p:txBody>
      </p:sp>
    </p:spTree>
    <p:extLst>
      <p:ext uri="{BB962C8B-B14F-4D97-AF65-F5344CB8AC3E}">
        <p14:creationId xmlns:p14="http://schemas.microsoft.com/office/powerpoint/2010/main" val="378409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7</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2" name="文字方塊 11">
            <a:extLst>
              <a:ext uri="{FF2B5EF4-FFF2-40B4-BE49-F238E27FC236}">
                <a16:creationId xmlns:a16="http://schemas.microsoft.com/office/drawing/2014/main" id="{F07FA028-6833-412E-8CDF-62E8DAB87FFC}"/>
              </a:ext>
            </a:extLst>
          </p:cNvPr>
          <p:cNvSpPr txBox="1"/>
          <p:nvPr/>
        </p:nvSpPr>
        <p:spPr>
          <a:xfrm>
            <a:off x="3720424" y="610309"/>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Previous Work(2/3)</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D10EF4DC-EEC8-4325-AE48-03756BA5EC9A}"/>
                  </a:ext>
                </a:extLst>
              </p:cNvPr>
              <p:cNvSpPr txBox="1">
                <a:spLocks/>
              </p:cNvSpPr>
              <p:nvPr/>
            </p:nvSpPr>
            <p:spPr>
              <a:xfrm>
                <a:off x="1855259" y="1516604"/>
                <a:ext cx="9237132" cy="32564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2800" b="1" i="1" dirty="0"/>
                  <a:t>AN codes:</a:t>
                </a:r>
              </a:p>
              <a:p>
                <a:pPr algn="l"/>
                <a:r>
                  <a:rPr lang="en-US" sz="2000" dirty="0"/>
                  <a:t>    </a:t>
                </a:r>
                <a:r>
                  <a:rPr lang="en-US" sz="2000" dirty="0">
                    <a:latin typeface="Arial" panose="020B0604020202020204" pitchFamily="34" charset="0"/>
                    <a:cs typeface="Arial" panose="020B0604020202020204" pitchFamily="34" charset="0"/>
                  </a:rPr>
                  <a:t>Take </a:t>
                </a:r>
                <a:r>
                  <a:rPr lang="en-US" sz="2000" i="1" dirty="0">
                    <a:latin typeface="Arial" panose="020B0604020202020204" pitchFamily="34" charset="0"/>
                    <a:cs typeface="Arial" panose="020B0604020202020204" pitchFamily="34" charset="0"/>
                  </a:rPr>
                  <a:t>A=13 </a:t>
                </a:r>
                <a:r>
                  <a:rPr lang="en-US" sz="2000" dirty="0">
                    <a:latin typeface="Arial" panose="020B0604020202020204" pitchFamily="34" charset="0"/>
                    <a:cs typeface="Arial" panose="020B0604020202020204" pitchFamily="34" charset="0"/>
                  </a:rPr>
                  <a:t>for example</a:t>
                </a:r>
              </a:p>
              <a:p>
                <a:pPr algn="l"/>
                <a:r>
                  <a:rPr lang="en-US" sz="2000" dirty="0">
                    <a:latin typeface="Arial" panose="020B0604020202020204" pitchFamily="34" charset="0"/>
                    <a:cs typeface="Arial" panose="020B0604020202020204" pitchFamily="34" charset="0"/>
                  </a:rPr>
                  <a:t>    Data </a:t>
                </a:r>
                <a:r>
                  <a:rPr lang="en-US" sz="2000" i="1" dirty="0">
                    <a:latin typeface="Arial" panose="020B0604020202020204" pitchFamily="34" charset="0"/>
                    <a:cs typeface="Arial" panose="020B0604020202020204" pitchFamily="34" charset="0"/>
                  </a:rPr>
                  <a:t>N = 0,1,2,3,4.</a:t>
                </a:r>
              </a:p>
              <a:p>
                <a:pPr algn="l"/>
                <a:r>
                  <a:rPr lang="en-US" sz="2000" dirty="0">
                    <a:latin typeface="Arial" panose="020B0604020202020204" pitchFamily="34" charset="0"/>
                    <a:cs typeface="Arial" panose="020B0604020202020204" pitchFamily="34" charset="0"/>
                  </a:rPr>
                  <a:t>    Encode: C</a:t>
                </a:r>
                <a:r>
                  <a:rPr lang="zh-TW" altLang="en-US" sz="2000" dirty="0">
                    <a:latin typeface="Arial" panose="020B0604020202020204" pitchFamily="34" charset="0"/>
                    <a:cs typeface="Arial" panose="020B0604020202020204" pitchFamily="34" charset="0"/>
                  </a:rPr>
                  <a:t> </a:t>
                </a:r>
                <a:r>
                  <a:rPr lang="en-US" altLang="zh-TW" sz="2000" dirty="0">
                    <a:latin typeface="Arial" panose="020B0604020202020204" pitchFamily="34" charset="0"/>
                    <a:cs typeface="Arial" panose="020B0604020202020204" pitchFamily="34" charset="0"/>
                  </a:rPr>
                  <a:t>= </a:t>
                </a:r>
                <a:r>
                  <a:rPr lang="en-US" altLang="zh-TW" sz="2000" i="1" dirty="0">
                    <a:latin typeface="Arial" panose="020B0604020202020204" pitchFamily="34" charset="0"/>
                    <a:cs typeface="Arial" panose="020B0604020202020204" pitchFamily="34" charset="0"/>
                  </a:rPr>
                  <a:t>AN =0,13,26,39,52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𝐴𝑄</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endParaRPr lang="en-US" sz="2000" b="0" i="1" dirty="0">
                  <a:latin typeface="Arial" panose="020B0604020202020204" pitchFamily="34" charset="0"/>
                </a:endParaRPr>
              </a:p>
              <a:p>
                <a:pPr algn="l"/>
                <a:r>
                  <a:rPr lang="en-US" sz="2200" i="1" dirty="0">
                    <a:latin typeface="Arial" panose="020B0604020202020204" pitchFamily="34" charset="0"/>
                  </a:rPr>
                  <a:t>    </a:t>
                </a:r>
                <a:r>
                  <a:rPr lang="en-US" sz="2000" dirty="0">
                    <a:latin typeface="Arial" panose="020B0604020202020204" pitchFamily="34" charset="0"/>
                  </a:rPr>
                  <a:t>Decode</a:t>
                </a:r>
                <a:r>
                  <a:rPr lang="en-US" sz="2000" i="1" dirty="0">
                    <a:latin typeface="Arial" panose="020B0604020202020204" pitchFamily="34" charset="0"/>
                  </a:rPr>
                  <a:t>: </a:t>
                </a:r>
                <a14:m>
                  <m:oMath xmlns:m="http://schemas.openxmlformats.org/officeDocument/2006/math">
                    <m:sSup>
                      <m:sSupPr>
                        <m:ctrlPr>
                          <a:rPr lang="en-US" altLang="zh-TW" sz="2200" i="1" smtClean="0">
                            <a:latin typeface="Cambria Math" panose="02040503050406030204" pitchFamily="18" charset="0"/>
                          </a:rPr>
                        </m:ctrlPr>
                      </m:sSupPr>
                      <m:e>
                        <m:r>
                          <a:rPr lang="en-US" altLang="zh-TW" sz="2200" i="1">
                            <a:latin typeface="Cambria Math" panose="02040503050406030204" pitchFamily="18" charset="0"/>
                          </a:rPr>
                          <m:t>𝐶</m:t>
                        </m:r>
                      </m:e>
                      <m:sup>
                        <m:r>
                          <a:rPr lang="en-US" altLang="zh-TW" sz="2200" i="1">
                            <a:latin typeface="Cambria Math" panose="02040503050406030204" pitchFamily="18" charset="0"/>
                          </a:rPr>
                          <m:t>′</m:t>
                        </m:r>
                      </m:sup>
                    </m:sSup>
                  </m:oMath>
                </a14:m>
                <a:r>
                  <a:rPr lang="en-US" sz="2200" b="0" i="1" dirty="0">
                    <a:latin typeface="Arial" panose="020B0604020202020204" pitchFamily="34" charset="0"/>
                  </a:rPr>
                  <a:t> </a:t>
                </a:r>
                <a:r>
                  <a:rPr lang="en-US" sz="2000" b="0" dirty="0">
                    <a:latin typeface="Arial" panose="020B0604020202020204" pitchFamily="34" charset="0"/>
                  </a:rPr>
                  <a:t>mod </a:t>
                </a:r>
                <a:r>
                  <a:rPr lang="en-US" sz="2000" b="0" i="1" dirty="0">
                    <a:latin typeface="Arial" panose="020B0604020202020204" pitchFamily="34" charset="0"/>
                  </a:rPr>
                  <a:t>A = </a:t>
                </a:r>
                <a:r>
                  <a:rPr lang="en-US" sz="2000" b="0" dirty="0">
                    <a:latin typeface="Arial" panose="020B0604020202020204" pitchFamily="34" charset="0"/>
                  </a:rPr>
                  <a:t>R</a:t>
                </a:r>
              </a:p>
              <a:p>
                <a:pPr algn="l"/>
                <a:r>
                  <a:rPr lang="en-US" sz="2200" b="0" i="1" dirty="0">
                    <a:latin typeface="Arial" panose="020B0604020202020204" pitchFamily="34" charset="0"/>
                  </a:rPr>
                  <a:t>	     </a:t>
                </a:r>
                <a:r>
                  <a:rPr lang="en-US" sz="2000" b="0" dirty="0">
                    <a:latin typeface="Arial" panose="020B0604020202020204" pitchFamily="34" charset="0"/>
                  </a:rPr>
                  <a:t>if R = 0 </a:t>
                </a:r>
                <a:r>
                  <a:rPr lang="en-US" sz="2200" b="0" i="1" dirty="0">
                    <a:latin typeface="Arial" panose="020B0604020202020204" pitchFamily="34" charset="0"/>
                    <a:sym typeface="Wingdings" panose="05000000000000000000" pitchFamily="2" charset="2"/>
                  </a:rPr>
                  <a:t>  </a:t>
                </a:r>
                <a:r>
                  <a:rPr lang="en-US" sz="2200" b="0" dirty="0">
                    <a:latin typeface="Arial" panose="020B0604020202020204" pitchFamily="34" charset="0"/>
                    <a:sym typeface="Wingdings" panose="05000000000000000000" pitchFamily="2" charset="2"/>
                  </a:rPr>
                  <a:t>output  result</a:t>
                </a:r>
              </a:p>
              <a:p>
                <a:pPr algn="l"/>
                <a:r>
                  <a:rPr lang="en-US" sz="2200" b="0" dirty="0">
                    <a:latin typeface="Arial" panose="020B0604020202020204" pitchFamily="34" charset="0"/>
                  </a:rPr>
                  <a:t>	</a:t>
                </a:r>
                <a:r>
                  <a:rPr lang="en-US" sz="2000" b="0" dirty="0">
                    <a:latin typeface="Arial" panose="020B0604020202020204" pitchFamily="34" charset="0"/>
                  </a:rPr>
                  <a:t>      if R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oMath>
                </a14:m>
                <a:r>
                  <a:rPr lang="en-US" sz="2000" b="0" dirty="0">
                    <a:latin typeface="Arial" panose="020B0604020202020204" pitchFamily="34" charset="0"/>
                  </a:rPr>
                  <a:t> 0 </a:t>
                </a:r>
                <a:r>
                  <a:rPr lang="en-US" sz="2000" b="0" dirty="0">
                    <a:latin typeface="Arial" panose="020B0604020202020204" pitchFamily="34" charset="0"/>
                    <a:sym typeface="Wingdings" panose="05000000000000000000" pitchFamily="2" charset="2"/>
                  </a:rPr>
                  <a:t>  </a:t>
                </a:r>
                <a:r>
                  <a:rPr lang="en-US" sz="2000" dirty="0">
                    <a:latin typeface="Arial" panose="020B0604020202020204" pitchFamily="34" charset="0"/>
                    <a:sym typeface="Wingdings" panose="05000000000000000000" pitchFamily="2" charset="2"/>
                  </a:rPr>
                  <a:t>Using </a:t>
                </a:r>
                <a:r>
                  <a:rPr lang="en-US" sz="2000" b="0" dirty="0">
                    <a:latin typeface="Arial" panose="020B0604020202020204" pitchFamily="34" charset="0"/>
                    <a:sym typeface="Wingdings" panose="05000000000000000000" pitchFamily="2" charset="2"/>
                  </a:rPr>
                  <a:t>Galois Field to correct error  </a:t>
                </a:r>
                <a:r>
                  <a:rPr lang="en-US" altLang="zh-TW" sz="2000" dirty="0">
                    <a:latin typeface="Arial" panose="020B0604020202020204" pitchFamily="34" charset="0"/>
                    <a:sym typeface="Wingdings" panose="05000000000000000000" pitchFamily="2" charset="2"/>
                  </a:rPr>
                  <a:t>output  result</a:t>
                </a:r>
                <a:endParaRPr lang="en-US" sz="2000" b="0" dirty="0">
                  <a:latin typeface="Arial" panose="020B0604020202020204" pitchFamily="34" charset="0"/>
                </a:endParaRPr>
              </a:p>
            </p:txBody>
          </p:sp>
        </mc:Choice>
        <mc:Fallback xmlns="">
          <p:sp>
            <p:nvSpPr>
              <p:cNvPr id="15" name="Content Placeholder 2">
                <a:extLst>
                  <a:ext uri="{FF2B5EF4-FFF2-40B4-BE49-F238E27FC236}">
                    <a16:creationId xmlns:a16="http://schemas.microsoft.com/office/drawing/2014/main" id="{D10EF4DC-EEC8-4325-AE48-03756BA5EC9A}"/>
                  </a:ext>
                </a:extLst>
              </p:cNvPr>
              <p:cNvSpPr txBox="1">
                <a:spLocks noRot="1" noChangeAspect="1" noMove="1" noResize="1" noEditPoints="1" noAdjustHandles="1" noChangeArrowheads="1" noChangeShapeType="1" noTextEdit="1"/>
              </p:cNvSpPr>
              <p:nvPr/>
            </p:nvSpPr>
            <p:spPr>
              <a:xfrm>
                <a:off x="1855259" y="1516604"/>
                <a:ext cx="9237132" cy="3256434"/>
              </a:xfrm>
              <a:prstGeom prst="rect">
                <a:avLst/>
              </a:prstGeom>
              <a:blipFill>
                <a:blip r:embed="rId4"/>
                <a:stretch>
                  <a:fillRect l="-1121" t="-318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3AFE1AA1-13AF-4099-A17F-4184F9DBC1B4}"/>
                  </a:ext>
                </a:extLst>
              </p:cNvPr>
              <p:cNvGraphicFramePr>
                <a:graphicFrameLocks noGrp="1"/>
              </p:cNvGraphicFramePr>
              <p:nvPr>
                <p:extLst>
                  <p:ext uri="{D42A27DB-BD31-4B8C-83A1-F6EECF244321}">
                    <p14:modId xmlns:p14="http://schemas.microsoft.com/office/powerpoint/2010/main" val="2267344393"/>
                  </p:ext>
                </p:extLst>
              </p:nvPr>
            </p:nvGraphicFramePr>
            <p:xfrm>
              <a:off x="2057718" y="4773038"/>
              <a:ext cx="8832214" cy="918528"/>
            </p:xfrm>
            <a:graphic>
              <a:graphicData uri="http://schemas.openxmlformats.org/drawingml/2006/table">
                <a:tbl>
                  <a:tblPr/>
                  <a:tblGrid>
                    <a:gridCol w="758613">
                      <a:extLst>
                        <a:ext uri="{9D8B030D-6E8A-4147-A177-3AD203B41FA5}">
                          <a16:colId xmlns:a16="http://schemas.microsoft.com/office/drawing/2014/main" val="3215868803"/>
                        </a:ext>
                      </a:extLst>
                    </a:gridCol>
                    <a:gridCol w="731520">
                      <a:extLst>
                        <a:ext uri="{9D8B030D-6E8A-4147-A177-3AD203B41FA5}">
                          <a16:colId xmlns:a16="http://schemas.microsoft.com/office/drawing/2014/main" val="2323963307"/>
                        </a:ext>
                      </a:extLst>
                    </a:gridCol>
                    <a:gridCol w="751840">
                      <a:extLst>
                        <a:ext uri="{9D8B030D-6E8A-4147-A177-3AD203B41FA5}">
                          <a16:colId xmlns:a16="http://schemas.microsoft.com/office/drawing/2014/main" val="2999066708"/>
                        </a:ext>
                      </a:extLst>
                    </a:gridCol>
                    <a:gridCol w="731520">
                      <a:extLst>
                        <a:ext uri="{9D8B030D-6E8A-4147-A177-3AD203B41FA5}">
                          <a16:colId xmlns:a16="http://schemas.microsoft.com/office/drawing/2014/main" val="1749229949"/>
                        </a:ext>
                      </a:extLst>
                    </a:gridCol>
                    <a:gridCol w="731520">
                      <a:extLst>
                        <a:ext uri="{9D8B030D-6E8A-4147-A177-3AD203B41FA5}">
                          <a16:colId xmlns:a16="http://schemas.microsoft.com/office/drawing/2014/main" val="2090612368"/>
                        </a:ext>
                      </a:extLst>
                    </a:gridCol>
                    <a:gridCol w="731520">
                      <a:extLst>
                        <a:ext uri="{9D8B030D-6E8A-4147-A177-3AD203B41FA5}">
                          <a16:colId xmlns:a16="http://schemas.microsoft.com/office/drawing/2014/main" val="126425386"/>
                        </a:ext>
                      </a:extLst>
                    </a:gridCol>
                    <a:gridCol w="609600">
                      <a:extLst>
                        <a:ext uri="{9D8B030D-6E8A-4147-A177-3AD203B41FA5}">
                          <a16:colId xmlns:a16="http://schemas.microsoft.com/office/drawing/2014/main" val="2067891249"/>
                        </a:ext>
                      </a:extLst>
                    </a:gridCol>
                    <a:gridCol w="677333">
                      <a:extLst>
                        <a:ext uri="{9D8B030D-6E8A-4147-A177-3AD203B41FA5}">
                          <a16:colId xmlns:a16="http://schemas.microsoft.com/office/drawing/2014/main" val="3963018329"/>
                        </a:ext>
                      </a:extLst>
                    </a:gridCol>
                    <a:gridCol w="652983">
                      <a:extLst>
                        <a:ext uri="{9D8B030D-6E8A-4147-A177-3AD203B41FA5}">
                          <a16:colId xmlns:a16="http://schemas.microsoft.com/office/drawing/2014/main" val="2134758903"/>
                        </a:ext>
                      </a:extLst>
                    </a:gridCol>
                    <a:gridCol w="663787">
                      <a:extLst>
                        <a:ext uri="{9D8B030D-6E8A-4147-A177-3AD203B41FA5}">
                          <a16:colId xmlns:a16="http://schemas.microsoft.com/office/drawing/2014/main" val="3493993317"/>
                        </a:ext>
                      </a:extLst>
                    </a:gridCol>
                    <a:gridCol w="609600">
                      <a:extLst>
                        <a:ext uri="{9D8B030D-6E8A-4147-A177-3AD203B41FA5}">
                          <a16:colId xmlns:a16="http://schemas.microsoft.com/office/drawing/2014/main" val="1509206185"/>
                        </a:ext>
                      </a:extLst>
                    </a:gridCol>
                    <a:gridCol w="575733">
                      <a:extLst>
                        <a:ext uri="{9D8B030D-6E8A-4147-A177-3AD203B41FA5}">
                          <a16:colId xmlns:a16="http://schemas.microsoft.com/office/drawing/2014/main" val="3807589848"/>
                        </a:ext>
                      </a:extLst>
                    </a:gridCol>
                    <a:gridCol w="606645">
                      <a:extLst>
                        <a:ext uri="{9D8B030D-6E8A-4147-A177-3AD203B41FA5}">
                          <a16:colId xmlns:a16="http://schemas.microsoft.com/office/drawing/2014/main" val="3073702963"/>
                        </a:ext>
                      </a:extLst>
                    </a:gridCol>
                  </a:tblGrid>
                  <a:tr h="370840">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5</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4</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0</m:t>
                                    </m:r>
                                  </m:sup>
                                </m:sSup>
                              </m:oMath>
                            </m:oMathPara>
                          </a14:m>
                          <a:endParaRPr lang="en-US" sz="2400" dirty="0"/>
                        </a:p>
                      </a:txBody>
                      <a:tcPr/>
                    </a:tc>
                    <a:tc>
                      <a:txBody>
                        <a:bodyPr/>
                        <a:lstStyle/>
                        <a:p>
                          <a:pPr algn="ctr"/>
                          <a:r>
                            <a:rPr lang="en-US" altLang="zh-TW" sz="2400" dirty="0"/>
                            <a:t>0</a:t>
                          </a:r>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0</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4</m:t>
                                    </m:r>
                                  </m:sup>
                                </m:sSup>
                              </m:oMath>
                            </m:oMathPara>
                          </a14:m>
                          <a:endParaRPr 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5</m:t>
                                    </m:r>
                                  </m:sup>
                                </m:sSup>
                              </m:oMath>
                            </m:oMathPara>
                          </a14:m>
                          <a:endParaRPr lang="en-US" sz="2400" dirty="0"/>
                        </a:p>
                      </a:txBody>
                      <a:tcPr/>
                    </a:tc>
                    <a:extLst>
                      <a:ext uri="{0D108BD9-81ED-4DB2-BD59-A6C34878D82A}">
                        <a16:rowId xmlns:a16="http://schemas.microsoft.com/office/drawing/2014/main" val="1239757200"/>
                      </a:ext>
                    </a:extLst>
                  </a:tr>
                  <a:tr h="370840">
                    <a:tc>
                      <a:txBody>
                        <a:bodyPr/>
                        <a:lstStyle/>
                        <a:p>
                          <a:pPr algn="ctr"/>
                          <a:r>
                            <a:rPr lang="en-US" sz="2400" dirty="0"/>
                            <a:t>7</a:t>
                          </a:r>
                        </a:p>
                      </a:txBody>
                      <a:tcPr/>
                    </a:tc>
                    <a:tc>
                      <a:txBody>
                        <a:bodyPr/>
                        <a:lstStyle/>
                        <a:p>
                          <a:pPr algn="ctr"/>
                          <a:r>
                            <a:rPr lang="en-US" sz="2400" dirty="0"/>
                            <a:t>10</a:t>
                          </a:r>
                        </a:p>
                      </a:txBody>
                      <a:tcPr/>
                    </a:tc>
                    <a:tc>
                      <a:txBody>
                        <a:bodyPr/>
                        <a:lstStyle/>
                        <a:p>
                          <a:pPr algn="ctr"/>
                          <a:r>
                            <a:rPr lang="en-US" sz="2400" dirty="0"/>
                            <a:t>5</a:t>
                          </a:r>
                        </a:p>
                      </a:txBody>
                      <a:tcPr/>
                    </a:tc>
                    <a:tc>
                      <a:txBody>
                        <a:bodyPr/>
                        <a:lstStyle/>
                        <a:p>
                          <a:pPr algn="ctr"/>
                          <a:r>
                            <a:rPr lang="en-US" sz="2400" dirty="0"/>
                            <a:t>9</a:t>
                          </a:r>
                        </a:p>
                      </a:txBody>
                      <a:tcPr/>
                    </a:tc>
                    <a:tc>
                      <a:txBody>
                        <a:bodyPr/>
                        <a:lstStyle/>
                        <a:p>
                          <a:pPr algn="ctr"/>
                          <a:r>
                            <a:rPr lang="en-US" sz="2400" dirty="0"/>
                            <a:t>11</a:t>
                          </a:r>
                        </a:p>
                      </a:txBody>
                      <a:tcPr/>
                    </a:tc>
                    <a:tc>
                      <a:txBody>
                        <a:bodyPr/>
                        <a:lstStyle/>
                        <a:p>
                          <a:pPr algn="ctr"/>
                          <a:r>
                            <a:rPr lang="en-US" sz="2400" dirty="0"/>
                            <a:t>12</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4</a:t>
                          </a:r>
                        </a:p>
                      </a:txBody>
                      <a:tcPr/>
                    </a:tc>
                    <a:tc>
                      <a:txBody>
                        <a:bodyPr/>
                        <a:lstStyle/>
                        <a:p>
                          <a:pPr algn="ctr"/>
                          <a:r>
                            <a:rPr lang="en-US" sz="2400" dirty="0"/>
                            <a:t>8</a:t>
                          </a:r>
                        </a:p>
                      </a:txBody>
                      <a:tcPr/>
                    </a:tc>
                    <a:tc>
                      <a:txBody>
                        <a:bodyPr/>
                        <a:lstStyle/>
                        <a:p>
                          <a:pPr algn="ctr"/>
                          <a:r>
                            <a:rPr lang="en-US" sz="2400" dirty="0"/>
                            <a:t>3</a:t>
                          </a:r>
                        </a:p>
                      </a:txBody>
                      <a:tcPr/>
                    </a:tc>
                    <a:tc>
                      <a:txBody>
                        <a:bodyPr/>
                        <a:lstStyle/>
                        <a:p>
                          <a:pPr algn="ctr"/>
                          <a:r>
                            <a:rPr lang="en-US" sz="2400" dirty="0"/>
                            <a:t>6</a:t>
                          </a:r>
                        </a:p>
                      </a:txBody>
                      <a:tcPr/>
                    </a:tc>
                    <a:extLst>
                      <a:ext uri="{0D108BD9-81ED-4DB2-BD59-A6C34878D82A}">
                        <a16:rowId xmlns:a16="http://schemas.microsoft.com/office/drawing/2014/main" val="294238657"/>
                      </a:ext>
                    </a:extLst>
                  </a:tr>
                </a:tbl>
              </a:graphicData>
            </a:graphic>
          </p:graphicFrame>
        </mc:Choice>
        <mc:Fallback xmlns="">
          <p:graphicFrame>
            <p:nvGraphicFramePr>
              <p:cNvPr id="16" name="Table 6">
                <a:extLst>
                  <a:ext uri="{FF2B5EF4-FFF2-40B4-BE49-F238E27FC236}">
                    <a16:creationId xmlns:a16="http://schemas.microsoft.com/office/drawing/2014/main" id="{3AFE1AA1-13AF-4099-A17F-4184F9DBC1B4}"/>
                  </a:ext>
                </a:extLst>
              </p:cNvPr>
              <p:cNvGraphicFramePr>
                <a:graphicFrameLocks noGrp="1"/>
              </p:cNvGraphicFramePr>
              <p:nvPr>
                <p:extLst>
                  <p:ext uri="{D42A27DB-BD31-4B8C-83A1-F6EECF244321}">
                    <p14:modId xmlns:p14="http://schemas.microsoft.com/office/powerpoint/2010/main" val="2267344393"/>
                  </p:ext>
                </p:extLst>
              </p:nvPr>
            </p:nvGraphicFramePr>
            <p:xfrm>
              <a:off x="2057718" y="4773038"/>
              <a:ext cx="8832214" cy="918528"/>
            </p:xfrm>
            <a:graphic>
              <a:graphicData uri="http://schemas.openxmlformats.org/drawingml/2006/table">
                <a:tbl>
                  <a:tblPr/>
                  <a:tblGrid>
                    <a:gridCol w="758613">
                      <a:extLst>
                        <a:ext uri="{9D8B030D-6E8A-4147-A177-3AD203B41FA5}">
                          <a16:colId xmlns:a16="http://schemas.microsoft.com/office/drawing/2014/main" val="3215868803"/>
                        </a:ext>
                      </a:extLst>
                    </a:gridCol>
                    <a:gridCol w="731520">
                      <a:extLst>
                        <a:ext uri="{9D8B030D-6E8A-4147-A177-3AD203B41FA5}">
                          <a16:colId xmlns:a16="http://schemas.microsoft.com/office/drawing/2014/main" val="2323963307"/>
                        </a:ext>
                      </a:extLst>
                    </a:gridCol>
                    <a:gridCol w="751840">
                      <a:extLst>
                        <a:ext uri="{9D8B030D-6E8A-4147-A177-3AD203B41FA5}">
                          <a16:colId xmlns:a16="http://schemas.microsoft.com/office/drawing/2014/main" val="2999066708"/>
                        </a:ext>
                      </a:extLst>
                    </a:gridCol>
                    <a:gridCol w="731520">
                      <a:extLst>
                        <a:ext uri="{9D8B030D-6E8A-4147-A177-3AD203B41FA5}">
                          <a16:colId xmlns:a16="http://schemas.microsoft.com/office/drawing/2014/main" val="1749229949"/>
                        </a:ext>
                      </a:extLst>
                    </a:gridCol>
                    <a:gridCol w="731520">
                      <a:extLst>
                        <a:ext uri="{9D8B030D-6E8A-4147-A177-3AD203B41FA5}">
                          <a16:colId xmlns:a16="http://schemas.microsoft.com/office/drawing/2014/main" val="2090612368"/>
                        </a:ext>
                      </a:extLst>
                    </a:gridCol>
                    <a:gridCol w="731520">
                      <a:extLst>
                        <a:ext uri="{9D8B030D-6E8A-4147-A177-3AD203B41FA5}">
                          <a16:colId xmlns:a16="http://schemas.microsoft.com/office/drawing/2014/main" val="126425386"/>
                        </a:ext>
                      </a:extLst>
                    </a:gridCol>
                    <a:gridCol w="609600">
                      <a:extLst>
                        <a:ext uri="{9D8B030D-6E8A-4147-A177-3AD203B41FA5}">
                          <a16:colId xmlns:a16="http://schemas.microsoft.com/office/drawing/2014/main" val="2067891249"/>
                        </a:ext>
                      </a:extLst>
                    </a:gridCol>
                    <a:gridCol w="677333">
                      <a:extLst>
                        <a:ext uri="{9D8B030D-6E8A-4147-A177-3AD203B41FA5}">
                          <a16:colId xmlns:a16="http://schemas.microsoft.com/office/drawing/2014/main" val="3963018329"/>
                        </a:ext>
                      </a:extLst>
                    </a:gridCol>
                    <a:gridCol w="652983">
                      <a:extLst>
                        <a:ext uri="{9D8B030D-6E8A-4147-A177-3AD203B41FA5}">
                          <a16:colId xmlns:a16="http://schemas.microsoft.com/office/drawing/2014/main" val="2134758903"/>
                        </a:ext>
                      </a:extLst>
                    </a:gridCol>
                    <a:gridCol w="663787">
                      <a:extLst>
                        <a:ext uri="{9D8B030D-6E8A-4147-A177-3AD203B41FA5}">
                          <a16:colId xmlns:a16="http://schemas.microsoft.com/office/drawing/2014/main" val="3493993317"/>
                        </a:ext>
                      </a:extLst>
                    </a:gridCol>
                    <a:gridCol w="609600">
                      <a:extLst>
                        <a:ext uri="{9D8B030D-6E8A-4147-A177-3AD203B41FA5}">
                          <a16:colId xmlns:a16="http://schemas.microsoft.com/office/drawing/2014/main" val="1509206185"/>
                        </a:ext>
                      </a:extLst>
                    </a:gridCol>
                    <a:gridCol w="575733">
                      <a:extLst>
                        <a:ext uri="{9D8B030D-6E8A-4147-A177-3AD203B41FA5}">
                          <a16:colId xmlns:a16="http://schemas.microsoft.com/office/drawing/2014/main" val="3807589848"/>
                        </a:ext>
                      </a:extLst>
                    </a:gridCol>
                    <a:gridCol w="606645">
                      <a:extLst>
                        <a:ext uri="{9D8B030D-6E8A-4147-A177-3AD203B41FA5}">
                          <a16:colId xmlns:a16="http://schemas.microsoft.com/office/drawing/2014/main" val="3073702963"/>
                        </a:ext>
                      </a:extLst>
                    </a:gridCol>
                  </a:tblGrid>
                  <a:tr h="461328">
                    <a:tc>
                      <a:txBody>
                        <a:bodyPr/>
                        <a:lstStyle/>
                        <a:p>
                          <a:endParaRPr lang="zh-TW"/>
                        </a:p>
                      </a:txBody>
                      <a:tcPr>
                        <a:blipFill>
                          <a:blip r:embed="rId5"/>
                          <a:stretch>
                            <a:fillRect l="-800" t="-9211" r="-1061600" b="-130263"/>
                          </a:stretch>
                        </a:blipFill>
                      </a:tcPr>
                    </a:tc>
                    <a:tc>
                      <a:txBody>
                        <a:bodyPr/>
                        <a:lstStyle/>
                        <a:p>
                          <a:endParaRPr lang="zh-TW"/>
                        </a:p>
                      </a:txBody>
                      <a:tcPr>
                        <a:blipFill>
                          <a:blip r:embed="rId5"/>
                          <a:stretch>
                            <a:fillRect l="-105000" t="-9211" r="-1005833" b="-130263"/>
                          </a:stretch>
                        </a:blipFill>
                      </a:tcPr>
                    </a:tc>
                    <a:tc>
                      <a:txBody>
                        <a:bodyPr/>
                        <a:lstStyle/>
                        <a:p>
                          <a:endParaRPr lang="zh-TW"/>
                        </a:p>
                      </a:txBody>
                      <a:tcPr>
                        <a:blipFill>
                          <a:blip r:embed="rId5"/>
                          <a:stretch>
                            <a:fillRect l="-200000" t="-9211" r="-881301" b="-130263"/>
                          </a:stretch>
                        </a:blipFill>
                      </a:tcPr>
                    </a:tc>
                    <a:tc>
                      <a:txBody>
                        <a:bodyPr/>
                        <a:lstStyle/>
                        <a:p>
                          <a:endParaRPr lang="zh-TW"/>
                        </a:p>
                      </a:txBody>
                      <a:tcPr>
                        <a:blipFill>
                          <a:blip r:embed="rId5"/>
                          <a:stretch>
                            <a:fillRect l="-307500" t="-9211" r="-803333" b="-130263"/>
                          </a:stretch>
                        </a:blipFill>
                      </a:tcPr>
                    </a:tc>
                    <a:tc>
                      <a:txBody>
                        <a:bodyPr/>
                        <a:lstStyle/>
                        <a:p>
                          <a:endParaRPr lang="zh-TW"/>
                        </a:p>
                      </a:txBody>
                      <a:tcPr>
                        <a:blipFill>
                          <a:blip r:embed="rId5"/>
                          <a:stretch>
                            <a:fillRect l="-407500" t="-9211" r="-703333" b="-130263"/>
                          </a:stretch>
                        </a:blipFill>
                      </a:tcPr>
                    </a:tc>
                    <a:tc>
                      <a:txBody>
                        <a:bodyPr/>
                        <a:lstStyle/>
                        <a:p>
                          <a:endParaRPr lang="zh-TW"/>
                        </a:p>
                      </a:txBody>
                      <a:tcPr>
                        <a:blipFill>
                          <a:blip r:embed="rId5"/>
                          <a:stretch>
                            <a:fillRect l="-507500" t="-9211" r="-603333" b="-130263"/>
                          </a:stretch>
                        </a:blipFill>
                      </a:tcPr>
                    </a:tc>
                    <a:tc>
                      <a:txBody>
                        <a:bodyPr/>
                        <a:lstStyle/>
                        <a:p>
                          <a:pPr algn="ctr"/>
                          <a:r>
                            <a:rPr lang="en-US" altLang="zh-TW" sz="2400" dirty="0"/>
                            <a:t>0</a:t>
                          </a:r>
                          <a:endParaRPr lang="en-US" sz="2400" dirty="0"/>
                        </a:p>
                      </a:txBody>
                      <a:tcPr/>
                    </a:tc>
                    <a:tc>
                      <a:txBody>
                        <a:bodyPr/>
                        <a:lstStyle/>
                        <a:p>
                          <a:endParaRPr lang="zh-TW"/>
                        </a:p>
                      </a:txBody>
                      <a:tcPr>
                        <a:blipFill>
                          <a:blip r:embed="rId5"/>
                          <a:stretch>
                            <a:fillRect l="-740179" t="-9211" r="-457143" b="-130263"/>
                          </a:stretch>
                        </a:blipFill>
                      </a:tcPr>
                    </a:tc>
                    <a:tc>
                      <a:txBody>
                        <a:bodyPr/>
                        <a:lstStyle/>
                        <a:p>
                          <a:endParaRPr lang="zh-TW"/>
                        </a:p>
                      </a:txBody>
                      <a:tcPr>
                        <a:blipFill>
                          <a:blip r:embed="rId5"/>
                          <a:stretch>
                            <a:fillRect l="-879439" t="-9211" r="-378505" b="-130263"/>
                          </a:stretch>
                        </a:blipFill>
                      </a:tcPr>
                    </a:tc>
                    <a:tc>
                      <a:txBody>
                        <a:bodyPr/>
                        <a:lstStyle/>
                        <a:p>
                          <a:endParaRPr lang="zh-TW"/>
                        </a:p>
                      </a:txBody>
                      <a:tcPr>
                        <a:blipFill>
                          <a:blip r:embed="rId5"/>
                          <a:stretch>
                            <a:fillRect l="-961468" t="-9211" r="-271560" b="-130263"/>
                          </a:stretch>
                        </a:blipFill>
                      </a:tcPr>
                    </a:tc>
                    <a:tc>
                      <a:txBody>
                        <a:bodyPr/>
                        <a:lstStyle/>
                        <a:p>
                          <a:endParaRPr lang="zh-TW"/>
                        </a:p>
                      </a:txBody>
                      <a:tcPr>
                        <a:blipFill>
                          <a:blip r:embed="rId5"/>
                          <a:stretch>
                            <a:fillRect l="-1157000" t="-9211" r="-196000" b="-130263"/>
                          </a:stretch>
                        </a:blipFill>
                      </a:tcPr>
                    </a:tc>
                    <a:tc>
                      <a:txBody>
                        <a:bodyPr/>
                        <a:lstStyle/>
                        <a:p>
                          <a:endParaRPr lang="zh-TW"/>
                        </a:p>
                      </a:txBody>
                      <a:tcPr>
                        <a:blipFill>
                          <a:blip r:embed="rId5"/>
                          <a:stretch>
                            <a:fillRect l="-1337234" t="-9211" r="-108511" b="-130263"/>
                          </a:stretch>
                        </a:blipFill>
                      </a:tcPr>
                    </a:tc>
                    <a:tc>
                      <a:txBody>
                        <a:bodyPr/>
                        <a:lstStyle/>
                        <a:p>
                          <a:endParaRPr lang="zh-TW"/>
                        </a:p>
                      </a:txBody>
                      <a:tcPr>
                        <a:blipFill>
                          <a:blip r:embed="rId5"/>
                          <a:stretch>
                            <a:fillRect l="-1351000" t="-9211" r="-2000" b="-130263"/>
                          </a:stretch>
                        </a:blipFill>
                      </a:tcPr>
                    </a:tc>
                    <a:extLst>
                      <a:ext uri="{0D108BD9-81ED-4DB2-BD59-A6C34878D82A}">
                        <a16:rowId xmlns:a16="http://schemas.microsoft.com/office/drawing/2014/main" val="1239757200"/>
                      </a:ext>
                    </a:extLst>
                  </a:tr>
                  <a:tr h="457200">
                    <a:tc>
                      <a:txBody>
                        <a:bodyPr/>
                        <a:lstStyle/>
                        <a:p>
                          <a:pPr algn="ctr"/>
                          <a:r>
                            <a:rPr lang="en-US" sz="2400" dirty="0"/>
                            <a:t>7</a:t>
                          </a:r>
                        </a:p>
                      </a:txBody>
                      <a:tcPr/>
                    </a:tc>
                    <a:tc>
                      <a:txBody>
                        <a:bodyPr/>
                        <a:lstStyle/>
                        <a:p>
                          <a:pPr algn="ctr"/>
                          <a:r>
                            <a:rPr lang="en-US" sz="2400" dirty="0"/>
                            <a:t>10</a:t>
                          </a:r>
                        </a:p>
                      </a:txBody>
                      <a:tcPr/>
                    </a:tc>
                    <a:tc>
                      <a:txBody>
                        <a:bodyPr/>
                        <a:lstStyle/>
                        <a:p>
                          <a:pPr algn="ctr"/>
                          <a:r>
                            <a:rPr lang="en-US" sz="2400" dirty="0"/>
                            <a:t>5</a:t>
                          </a:r>
                        </a:p>
                      </a:txBody>
                      <a:tcPr/>
                    </a:tc>
                    <a:tc>
                      <a:txBody>
                        <a:bodyPr/>
                        <a:lstStyle/>
                        <a:p>
                          <a:pPr algn="ctr"/>
                          <a:r>
                            <a:rPr lang="en-US" sz="2400" dirty="0"/>
                            <a:t>9</a:t>
                          </a:r>
                        </a:p>
                      </a:txBody>
                      <a:tcPr/>
                    </a:tc>
                    <a:tc>
                      <a:txBody>
                        <a:bodyPr/>
                        <a:lstStyle/>
                        <a:p>
                          <a:pPr algn="ctr"/>
                          <a:r>
                            <a:rPr lang="en-US" sz="2400" dirty="0"/>
                            <a:t>11</a:t>
                          </a:r>
                        </a:p>
                      </a:txBody>
                      <a:tcPr/>
                    </a:tc>
                    <a:tc>
                      <a:txBody>
                        <a:bodyPr/>
                        <a:lstStyle/>
                        <a:p>
                          <a:pPr algn="ctr"/>
                          <a:r>
                            <a:rPr lang="en-US" sz="2400" dirty="0"/>
                            <a:t>12</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4</a:t>
                          </a:r>
                        </a:p>
                      </a:txBody>
                      <a:tcPr/>
                    </a:tc>
                    <a:tc>
                      <a:txBody>
                        <a:bodyPr/>
                        <a:lstStyle/>
                        <a:p>
                          <a:pPr algn="ctr"/>
                          <a:r>
                            <a:rPr lang="en-US" sz="2400" dirty="0"/>
                            <a:t>8</a:t>
                          </a:r>
                        </a:p>
                      </a:txBody>
                      <a:tcPr/>
                    </a:tc>
                    <a:tc>
                      <a:txBody>
                        <a:bodyPr/>
                        <a:lstStyle/>
                        <a:p>
                          <a:pPr algn="ctr"/>
                          <a:r>
                            <a:rPr lang="en-US" sz="2400" dirty="0"/>
                            <a:t>3</a:t>
                          </a:r>
                        </a:p>
                      </a:txBody>
                      <a:tcPr/>
                    </a:tc>
                    <a:tc>
                      <a:txBody>
                        <a:bodyPr/>
                        <a:lstStyle/>
                        <a:p>
                          <a:pPr algn="ctr"/>
                          <a:r>
                            <a:rPr lang="en-US" sz="2400" dirty="0"/>
                            <a:t>6</a:t>
                          </a:r>
                        </a:p>
                      </a:txBody>
                      <a:tcPr/>
                    </a:tc>
                    <a:extLst>
                      <a:ext uri="{0D108BD9-81ED-4DB2-BD59-A6C34878D82A}">
                        <a16:rowId xmlns:a16="http://schemas.microsoft.com/office/drawing/2014/main" val="294238657"/>
                      </a:ext>
                    </a:extLst>
                  </a:tr>
                </a:tbl>
              </a:graphicData>
            </a:graphic>
          </p:graphicFrame>
        </mc:Fallback>
      </mc:AlternateContent>
      <p:sp>
        <p:nvSpPr>
          <p:cNvPr id="17" name="TextBox 7">
            <a:extLst>
              <a:ext uri="{FF2B5EF4-FFF2-40B4-BE49-F238E27FC236}">
                <a16:creationId xmlns:a16="http://schemas.microsoft.com/office/drawing/2014/main" id="{49C0B886-420A-468B-A302-238944DEE4AF}"/>
              </a:ext>
            </a:extLst>
          </p:cNvPr>
          <p:cNvSpPr txBox="1"/>
          <p:nvPr/>
        </p:nvSpPr>
        <p:spPr>
          <a:xfrm>
            <a:off x="3991524" y="5847581"/>
            <a:ext cx="4964602" cy="400110"/>
          </a:xfrm>
          <a:prstGeom prst="rect">
            <a:avLst/>
          </a:prstGeom>
          <a:noFill/>
        </p:spPr>
        <p:txBody>
          <a:bodyPr wrap="square" rtlCol="0">
            <a:spAutoFit/>
          </a:bodyPr>
          <a:lstStyle/>
          <a:p>
            <a:pPr algn="ctr"/>
            <a:r>
              <a:rPr lang="en-US" altLang="zh-TW" sz="1800" b="0" i="0" u="none" strike="noStrike" baseline="0" dirty="0">
                <a:solidFill>
                  <a:srgbClr val="000000"/>
                </a:solidFill>
                <a:latin typeface="Arial" panose="020B0604020202020204" pitchFamily="34" charset="0"/>
                <a:cs typeface="Arial" panose="020B0604020202020204" pitchFamily="34" charset="0"/>
              </a:rPr>
              <a:t>Galois Field </a:t>
            </a:r>
            <a:r>
              <a:rPr lang="en-US" sz="2000" dirty="0">
                <a:solidFill>
                  <a:schemeClr val="tx1"/>
                </a:solidFill>
                <a:latin typeface="Arial" panose="020B0604020202020204" pitchFamily="34" charset="0"/>
                <a:cs typeface="Arial" panose="020B0604020202020204" pitchFamily="34" charset="0"/>
              </a:rPr>
              <a:t>for A=13</a:t>
            </a:r>
          </a:p>
        </p:txBody>
      </p:sp>
    </p:spTree>
    <p:extLst>
      <p:ext uri="{BB962C8B-B14F-4D97-AF65-F5344CB8AC3E}">
        <p14:creationId xmlns:p14="http://schemas.microsoft.com/office/powerpoint/2010/main" val="171016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8</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0" name="文字方塊 9">
            <a:extLst>
              <a:ext uri="{FF2B5EF4-FFF2-40B4-BE49-F238E27FC236}">
                <a16:creationId xmlns:a16="http://schemas.microsoft.com/office/drawing/2014/main" id="{C3118A00-6164-408C-921B-19AA492B1DC3}"/>
              </a:ext>
            </a:extLst>
          </p:cNvPr>
          <p:cNvSpPr txBox="1"/>
          <p:nvPr/>
        </p:nvSpPr>
        <p:spPr>
          <a:xfrm>
            <a:off x="3720424" y="619453"/>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Previous Work(3/3)</a:t>
            </a:r>
          </a:p>
        </p:txBody>
      </p:sp>
      <p:pic>
        <p:nvPicPr>
          <p:cNvPr id="13" name="圖片 12">
            <a:extLst>
              <a:ext uri="{FF2B5EF4-FFF2-40B4-BE49-F238E27FC236}">
                <a16:creationId xmlns:a16="http://schemas.microsoft.com/office/drawing/2014/main" id="{BD706EEF-FEFE-499B-A5C6-BBEAE2DEA1F5}"/>
              </a:ext>
            </a:extLst>
          </p:cNvPr>
          <p:cNvPicPr>
            <a:picLocks noChangeAspect="1"/>
          </p:cNvPicPr>
          <p:nvPr/>
        </p:nvPicPr>
        <p:blipFill>
          <a:blip r:embed="rId4"/>
          <a:stretch>
            <a:fillRect/>
          </a:stretch>
        </p:blipFill>
        <p:spPr>
          <a:xfrm>
            <a:off x="2056702" y="2168621"/>
            <a:ext cx="8709024" cy="1649217"/>
          </a:xfrm>
          <a:prstGeom prst="rect">
            <a:avLst/>
          </a:prstGeom>
        </p:spPr>
      </p:pic>
      <p:graphicFrame>
        <p:nvGraphicFramePr>
          <p:cNvPr id="14" name="表格 13">
            <a:extLst>
              <a:ext uri="{FF2B5EF4-FFF2-40B4-BE49-F238E27FC236}">
                <a16:creationId xmlns:a16="http://schemas.microsoft.com/office/drawing/2014/main" id="{D8C036A0-060A-4AC3-8A63-4FE64B49EDD6}"/>
              </a:ext>
            </a:extLst>
          </p:cNvPr>
          <p:cNvGraphicFramePr>
            <a:graphicFrameLocks noGrp="1"/>
          </p:cNvGraphicFramePr>
          <p:nvPr>
            <p:extLst>
              <p:ext uri="{D42A27DB-BD31-4B8C-83A1-F6EECF244321}">
                <p14:modId xmlns:p14="http://schemas.microsoft.com/office/powerpoint/2010/main" val="3246057617"/>
              </p:ext>
            </p:extLst>
          </p:nvPr>
        </p:nvGraphicFramePr>
        <p:xfrm>
          <a:off x="2821347" y="4077999"/>
          <a:ext cx="7179733" cy="1381760"/>
        </p:xfrm>
        <a:graphic>
          <a:graphicData uri="http://schemas.openxmlformats.org/drawingml/2006/table">
            <a:tbl>
              <a:tblPr firstRow="1" bandRow="1">
                <a:tableStyleId>{5C22544A-7EE6-4342-B048-85BDC9FD1C3A}</a:tableStyleId>
              </a:tblPr>
              <a:tblGrid>
                <a:gridCol w="2370667">
                  <a:extLst>
                    <a:ext uri="{9D8B030D-6E8A-4147-A177-3AD203B41FA5}">
                      <a16:colId xmlns:a16="http://schemas.microsoft.com/office/drawing/2014/main" val="132551926"/>
                    </a:ext>
                  </a:extLst>
                </a:gridCol>
                <a:gridCol w="2404533">
                  <a:extLst>
                    <a:ext uri="{9D8B030D-6E8A-4147-A177-3AD203B41FA5}">
                      <a16:colId xmlns:a16="http://schemas.microsoft.com/office/drawing/2014/main" val="3452175045"/>
                    </a:ext>
                  </a:extLst>
                </a:gridCol>
                <a:gridCol w="2404533">
                  <a:extLst>
                    <a:ext uri="{9D8B030D-6E8A-4147-A177-3AD203B41FA5}">
                      <a16:colId xmlns:a16="http://schemas.microsoft.com/office/drawing/2014/main" val="2919637464"/>
                    </a:ext>
                  </a:extLst>
                </a:gridCol>
              </a:tblGrid>
              <a:tr h="370840">
                <a:tc>
                  <a:txBody>
                    <a:bodyPr/>
                    <a:lstStyle/>
                    <a:p>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tx1"/>
                          </a:solidFill>
                          <a:effectLst/>
                          <a:latin typeface="+mn-lt"/>
                          <a:ea typeface="+mn-ea"/>
                          <a:cs typeface="+mn-cs"/>
                        </a:rPr>
                        <a:t>Not enable to detect and correct errors.</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Enable to detect and correct errors.</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7889238"/>
                  </a:ext>
                </a:extLst>
              </a:tr>
              <a:tr h="370840">
                <a:tc>
                  <a:txBody>
                    <a:bodyPr/>
                    <a:lstStyle/>
                    <a:p>
                      <a:r>
                        <a:rPr lang="en-US" altLang="zh-TW" dirty="0">
                          <a:solidFill>
                            <a:schemeClr val="tx1"/>
                          </a:solidFill>
                        </a:rPr>
                        <a:t>Channel Codes</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latin typeface="Arial" panose="020B0604020202020204" pitchFamily="34" charset="0"/>
                          <a:ea typeface="微軟正黑體" panose="020B0604030504040204" pitchFamily="34" charset="-120"/>
                          <a:cs typeface="Arial" panose="020B0604020202020204" pitchFamily="34" charset="0"/>
                        </a:rPr>
                        <a:t>①③④⑤⑥⑦⑧⑨⑩</a:t>
                      </a:r>
                      <a:endParaRPr lang="zh-TW" altLang="en-US" dirty="0">
                        <a:solidFill>
                          <a:srgbClr val="FF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latin typeface="微軟正黑體" panose="020B0604030504040204" pitchFamily="34" charset="-120"/>
                          <a:ea typeface="微軟正黑體" panose="020B0604030504040204" pitchFamily="34" charset="-120"/>
                        </a:rPr>
                        <a:t>②</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8320064"/>
                  </a:ext>
                </a:extLst>
              </a:tr>
              <a:tr h="370840">
                <a:tc>
                  <a:txBody>
                    <a:bodyPr/>
                    <a:lstStyle/>
                    <a:p>
                      <a:r>
                        <a:rPr lang="en-US" altLang="zh-TW" dirty="0">
                          <a:solidFill>
                            <a:schemeClr val="tx1"/>
                          </a:solidFill>
                        </a:rPr>
                        <a:t>AN (Product) Codes</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latin typeface="微軟正黑體" panose="020B0604030504040204" pitchFamily="34" charset="-120"/>
                          <a:ea typeface="微軟正黑體" panose="020B0604030504040204" pitchFamily="34" charset="-120"/>
                        </a:rPr>
                        <a:t>④⑤⑨⑩</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latin typeface="微軟正黑體" panose="020B0604030504040204" pitchFamily="34" charset="-120"/>
                          <a:ea typeface="微軟正黑體" panose="020B0604030504040204" pitchFamily="34" charset="-120"/>
                        </a:rPr>
                        <a:t>①②③⑥⑦⑧</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8539145"/>
                  </a:ext>
                </a:extLst>
              </a:tr>
            </a:tbl>
          </a:graphicData>
        </a:graphic>
      </p:graphicFrame>
      <p:sp>
        <p:nvSpPr>
          <p:cNvPr id="18" name="TextBox 7">
            <a:extLst>
              <a:ext uri="{FF2B5EF4-FFF2-40B4-BE49-F238E27FC236}">
                <a16:creationId xmlns:a16="http://schemas.microsoft.com/office/drawing/2014/main" id="{8289BED8-C563-4628-B345-D185E488E7B2}"/>
              </a:ext>
            </a:extLst>
          </p:cNvPr>
          <p:cNvSpPr txBox="1"/>
          <p:nvPr/>
        </p:nvSpPr>
        <p:spPr>
          <a:xfrm>
            <a:off x="4093167" y="5673012"/>
            <a:ext cx="4964602" cy="400110"/>
          </a:xfrm>
          <a:prstGeom prst="rect">
            <a:avLst/>
          </a:prstGeom>
          <a:noFill/>
        </p:spPr>
        <p:txBody>
          <a:bodyPr wrap="square" rtlCol="0">
            <a:spAutoFit/>
          </a:bodyPr>
          <a:lstStyle/>
          <a:p>
            <a:pPr algn="ctr"/>
            <a:r>
              <a:rPr lang="en-US" altLang="zh-TW" sz="2000" dirty="0">
                <a:solidFill>
                  <a:schemeClr val="tx1"/>
                </a:solidFill>
                <a:latin typeface="Arial" panose="020B0604020202020204" pitchFamily="34" charset="0"/>
                <a:cs typeface="Arial" panose="020B0604020202020204" pitchFamily="34" charset="0"/>
              </a:rPr>
              <a:t>Channel Codes </a:t>
            </a:r>
            <a:r>
              <a:rPr lang="en-US" sz="2000" dirty="0">
                <a:solidFill>
                  <a:schemeClr val="tx1"/>
                </a:solidFill>
                <a:latin typeface="Arial" panose="020B0604020202020204" pitchFamily="34" charset="0"/>
                <a:cs typeface="Arial" panose="020B0604020202020204" pitchFamily="34" charset="0"/>
              </a:rPr>
              <a:t>V</a:t>
            </a:r>
            <a:r>
              <a:rPr lang="en-US" sz="2000" dirty="0">
                <a:latin typeface="Arial" panose="020B0604020202020204" pitchFamily="34" charset="0"/>
                <a:cs typeface="Arial" panose="020B0604020202020204" pitchFamily="34" charset="0"/>
              </a:rPr>
              <a:t>S</a:t>
            </a:r>
            <a:r>
              <a:rPr lang="en-US" sz="2000" dirty="0">
                <a:solidFill>
                  <a:schemeClr val="tx1"/>
                </a:solidFill>
                <a:latin typeface="Arial" panose="020B0604020202020204" pitchFamily="34" charset="0"/>
                <a:cs typeface="Arial" panose="020B0604020202020204" pitchFamily="34" charset="0"/>
              </a:rPr>
              <a:t>. </a:t>
            </a:r>
            <a:r>
              <a:rPr lang="en-US" altLang="zh-TW" sz="2000" dirty="0">
                <a:solidFill>
                  <a:schemeClr val="tx1"/>
                </a:solidFill>
                <a:latin typeface="Arial" panose="020B0604020202020204" pitchFamily="34" charset="0"/>
                <a:cs typeface="Arial" panose="020B0604020202020204" pitchFamily="34" charset="0"/>
              </a:rPr>
              <a:t>AN Codes </a:t>
            </a:r>
            <a:endParaRPr lang="en-US" sz="2000" dirty="0">
              <a:solidFill>
                <a:schemeClr val="tx1"/>
              </a:solidFill>
              <a:latin typeface="Arial" panose="020B0604020202020204" pitchFamily="34" charset="0"/>
              <a:cs typeface="Arial" panose="020B0604020202020204" pitchFamily="34" charset="0"/>
            </a:endParaRPr>
          </a:p>
        </p:txBody>
      </p:sp>
      <p:sp>
        <p:nvSpPr>
          <p:cNvPr id="2" name="文字方塊 1">
            <a:extLst>
              <a:ext uri="{FF2B5EF4-FFF2-40B4-BE49-F238E27FC236}">
                <a16:creationId xmlns:a16="http://schemas.microsoft.com/office/drawing/2014/main" id="{59FBE3FA-7DAB-4348-BFE2-B678DD74E521}"/>
              </a:ext>
            </a:extLst>
          </p:cNvPr>
          <p:cNvSpPr txBox="1"/>
          <p:nvPr/>
        </p:nvSpPr>
        <p:spPr>
          <a:xfrm>
            <a:off x="1851700" y="1469953"/>
            <a:ext cx="8978877"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b="1" i="1" u="none" strike="noStrike" baseline="0" dirty="0">
                <a:solidFill>
                  <a:srgbClr val="000000"/>
                </a:solidFill>
              </a:rPr>
              <a:t>A typical path with channel/memory and computations:</a:t>
            </a:r>
            <a:endParaRPr lang="en-US" altLang="zh-TW" sz="2800" b="1" i="1" dirty="0"/>
          </a:p>
        </p:txBody>
      </p:sp>
    </p:spTree>
    <p:extLst>
      <p:ext uri="{BB962C8B-B14F-4D97-AF65-F5344CB8AC3E}">
        <p14:creationId xmlns:p14="http://schemas.microsoft.com/office/powerpoint/2010/main" val="71423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5765CB5-87C6-40BC-A222-5F01646B4E37}"/>
              </a:ext>
            </a:extLst>
          </p:cNvPr>
          <p:cNvPicPr>
            <a:picLocks noChangeAspect="1"/>
          </p:cNvPicPr>
          <p:nvPr/>
        </p:nvPicPr>
        <p:blipFill rotWithShape="1">
          <a:blip r:embed="rId3"/>
          <a:srcRect l="734" t="14693" r="1824" b="32281"/>
          <a:stretch/>
        </p:blipFill>
        <p:spPr>
          <a:xfrm>
            <a:off x="125178" y="95460"/>
            <a:ext cx="11764084" cy="1375942"/>
          </a:xfrm>
          <a:prstGeom prst="rect">
            <a:avLst/>
          </a:prstGeom>
        </p:spPr>
      </p:pic>
      <p:sp>
        <p:nvSpPr>
          <p:cNvPr id="7" name="投影片編號版面配置區 4">
            <a:extLst>
              <a:ext uri="{FF2B5EF4-FFF2-40B4-BE49-F238E27FC236}">
                <a16:creationId xmlns:a16="http://schemas.microsoft.com/office/drawing/2014/main" id="{85F33CCF-951A-4B42-ADAE-7910E579DDEF}"/>
              </a:ext>
            </a:extLst>
          </p:cNvPr>
          <p:cNvSpPr txBox="1">
            <a:spLocks/>
          </p:cNvSpPr>
          <p:nvPr/>
        </p:nvSpPr>
        <p:spPr>
          <a:xfrm>
            <a:off x="11532603" y="6392805"/>
            <a:ext cx="713318" cy="449263"/>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3CD6BDD-ECA7-4804-BE8D-CC894AF5A537}" type="slidenum">
              <a:rPr kumimoji="0" lang="en-US" altLang="zh-TW" sz="1400" b="0" i="0" u="none" strike="noStrike" kern="1200" cap="none" spc="0" normalizeH="0" baseline="0" noProof="0" smtClean="0">
                <a:ln>
                  <a:noFill/>
                </a:ln>
                <a:solidFill>
                  <a:srgbClr val="002060"/>
                </a:solidFill>
                <a:effectLst/>
                <a:uLnTx/>
                <a:uFillTx/>
                <a:latin typeface="Arial Black" panose="020B0A04020102020204" pitchFamily="34" charset="0"/>
                <a:ea typeface="新細明體" panose="02020500000000000000"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9</a:t>
            </a:fld>
            <a:endParaRPr kumimoji="0" lang="en-US" altLang="zh-TW" sz="1400" b="0" i="0" u="none" strike="noStrike" kern="1200" cap="none" spc="0" normalizeH="0" baseline="0" noProof="0" dirty="0">
              <a:ln>
                <a:noFill/>
              </a:ln>
              <a:solidFill>
                <a:srgbClr val="002060"/>
              </a:solidFill>
              <a:effectLst/>
              <a:uLnTx/>
              <a:uFillTx/>
              <a:latin typeface="Arial Black" panose="020B0A04020102020204" pitchFamily="34" charset="0"/>
              <a:ea typeface="新細明體" panose="02020500000000000000" pitchFamily="18" charset="-120"/>
              <a:cs typeface="+mn-cs"/>
            </a:endParaRPr>
          </a:p>
        </p:txBody>
      </p:sp>
      <p:sp>
        <p:nvSpPr>
          <p:cNvPr id="9" name="Footer Placeholder 3">
            <a:extLst>
              <a:ext uri="{FF2B5EF4-FFF2-40B4-BE49-F238E27FC236}">
                <a16:creationId xmlns:a16="http://schemas.microsoft.com/office/drawing/2014/main" id="{A78CBAE7-C7D2-441E-BA4E-247698D76F97}"/>
              </a:ext>
            </a:extLst>
          </p:cNvPr>
          <p:cNvSpPr txBox="1">
            <a:spLocks/>
          </p:cNvSpPr>
          <p:nvPr/>
        </p:nvSpPr>
        <p:spPr>
          <a:xfrm>
            <a:off x="1786849" y="6542299"/>
            <a:ext cx="9590616" cy="220241"/>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Clr>
                <a:srgbClr val="000000"/>
              </a:buClr>
              <a:buSzPct val="100000"/>
              <a:buFont typeface="Times New Roman" pitchFamily="18" charset="0"/>
              <a:buNone/>
              <a:defRPr/>
            </a:pPr>
            <a:r>
              <a:rPr lang="en-US" altLang="zh-TW" sz="1000">
                <a:solidFill>
                  <a:srgbClr val="003366"/>
                </a:solidFill>
                <a:latin typeface="Rockwell Extra Bold" pitchFamily="18" charset="0"/>
                <a:ea typeface="新細明體" pitchFamily="18" charset="-120"/>
              </a:rPr>
              <a:t> Electronic Engineering, National Changhua University of Education</a:t>
            </a:r>
            <a:endParaRPr lang="en-US" altLang="zh-TW" sz="1000" dirty="0">
              <a:solidFill>
                <a:srgbClr val="003366"/>
              </a:solidFill>
              <a:latin typeface="Rockwell Extra Bold" pitchFamily="18" charset="0"/>
              <a:ea typeface="新細明體" pitchFamily="18" charset="-120"/>
            </a:endParaRPr>
          </a:p>
        </p:txBody>
      </p:sp>
      <p:sp>
        <p:nvSpPr>
          <p:cNvPr id="12" name="文字方塊 11">
            <a:extLst>
              <a:ext uri="{FF2B5EF4-FFF2-40B4-BE49-F238E27FC236}">
                <a16:creationId xmlns:a16="http://schemas.microsoft.com/office/drawing/2014/main" id="{F24AC199-B0A7-496F-9306-19F1AB6C1755}"/>
              </a:ext>
            </a:extLst>
          </p:cNvPr>
          <p:cNvSpPr txBox="1"/>
          <p:nvPr/>
        </p:nvSpPr>
        <p:spPr>
          <a:xfrm>
            <a:off x="3720424" y="537157"/>
            <a:ext cx="5723466" cy="707886"/>
          </a:xfrm>
          <a:prstGeom prst="rect">
            <a:avLst/>
          </a:prstGeom>
          <a:noFill/>
        </p:spPr>
        <p:txBody>
          <a:bodyPr wrap="square" rtlCol="0">
            <a:spAutoFit/>
          </a:bodyPr>
          <a:lstStyle/>
          <a:p>
            <a:pPr algn="ctr"/>
            <a:r>
              <a:rPr lang="en-US" altLang="zh-TW" sz="4000" dirty="0">
                <a:latin typeface="Arial" panose="020B0604020202020204" pitchFamily="34" charset="0"/>
                <a:cs typeface="Arial" panose="020B0604020202020204" pitchFamily="34" charset="0"/>
              </a:rPr>
              <a:t>Proposed Technique(1/6)</a:t>
            </a:r>
          </a:p>
        </p:txBody>
      </p:sp>
      <p:sp>
        <p:nvSpPr>
          <p:cNvPr id="15" name="Content Placeholder 2">
            <a:extLst>
              <a:ext uri="{FF2B5EF4-FFF2-40B4-BE49-F238E27FC236}">
                <a16:creationId xmlns:a16="http://schemas.microsoft.com/office/drawing/2014/main" id="{5EEADD5A-19C5-43E6-BCFB-F4037AF67A34}"/>
              </a:ext>
            </a:extLst>
          </p:cNvPr>
          <p:cNvSpPr txBox="1">
            <a:spLocks/>
          </p:cNvSpPr>
          <p:nvPr/>
        </p:nvSpPr>
        <p:spPr>
          <a:xfrm>
            <a:off x="1786849" y="1444630"/>
            <a:ext cx="6719991" cy="590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Ø"/>
            </a:pPr>
            <a:r>
              <a:rPr lang="en-US" sz="3000" b="1" i="1" dirty="0"/>
              <a:t>Look-up Table (LUT) based on DEC:</a:t>
            </a:r>
          </a:p>
        </p:txBody>
      </p:sp>
      <p:pic>
        <p:nvPicPr>
          <p:cNvPr id="16" name="圖片 15">
            <a:extLst>
              <a:ext uri="{FF2B5EF4-FFF2-40B4-BE49-F238E27FC236}">
                <a16:creationId xmlns:a16="http://schemas.microsoft.com/office/drawing/2014/main" id="{A118635C-1EBC-4C56-9A01-293E6D6B6EAF}"/>
              </a:ext>
            </a:extLst>
          </p:cNvPr>
          <p:cNvPicPr>
            <a:picLocks noChangeAspect="1"/>
          </p:cNvPicPr>
          <p:nvPr/>
        </p:nvPicPr>
        <p:blipFill>
          <a:blip r:embed="rId4"/>
          <a:stretch>
            <a:fillRect/>
          </a:stretch>
        </p:blipFill>
        <p:spPr>
          <a:xfrm>
            <a:off x="1250963" y="2467059"/>
            <a:ext cx="4653419" cy="3915091"/>
          </a:xfrm>
          <a:prstGeom prst="rect">
            <a:avLst/>
          </a:prstGeom>
        </p:spPr>
      </p:pic>
      <p:sp>
        <p:nvSpPr>
          <p:cNvPr id="17" name="文字方塊 16">
            <a:extLst>
              <a:ext uri="{FF2B5EF4-FFF2-40B4-BE49-F238E27FC236}">
                <a16:creationId xmlns:a16="http://schemas.microsoft.com/office/drawing/2014/main" id="{91F61451-315D-474C-82DA-DBA5D2DBEE80}"/>
              </a:ext>
            </a:extLst>
          </p:cNvPr>
          <p:cNvSpPr txBox="1"/>
          <p:nvPr/>
        </p:nvSpPr>
        <p:spPr>
          <a:xfrm>
            <a:off x="2069504" y="1919582"/>
            <a:ext cx="8099007" cy="400110"/>
          </a:xfrm>
          <a:prstGeom prst="rect">
            <a:avLst/>
          </a:prstGeom>
          <a:noFill/>
        </p:spPr>
        <p:txBody>
          <a:bodyPr wrap="square" rtlCol="0">
            <a:spAutoFit/>
          </a:bodyPr>
          <a:lstStyle/>
          <a:p>
            <a:r>
              <a:rPr lang="en-US" altLang="zh-TW" sz="2000" dirty="0">
                <a:solidFill>
                  <a:schemeClr val="tx1"/>
                </a:solidFill>
                <a:effectLst/>
                <a:latin typeface="Arial" panose="020B0604020202020204" pitchFamily="34" charset="0"/>
                <a:cs typeface="Arial" panose="020B0604020202020204" pitchFamily="34" charset="0"/>
              </a:rPr>
              <a:t>Through the algorithm to find an A that can have distinct remainders.</a:t>
            </a:r>
            <a:endParaRPr lang="en-US" altLang="zh-TW" sz="2000" dirty="0">
              <a:solidFill>
                <a:schemeClr val="tx1"/>
              </a:solidFill>
              <a:latin typeface="Arial" panose="020B0604020202020204" pitchFamily="34" charset="0"/>
              <a:cs typeface="Arial" panose="020B0604020202020204" pitchFamily="34" charset="0"/>
            </a:endParaRPr>
          </a:p>
        </p:txBody>
      </p:sp>
      <p:pic>
        <p:nvPicPr>
          <p:cNvPr id="19" name="圖片 18">
            <a:extLst>
              <a:ext uri="{FF2B5EF4-FFF2-40B4-BE49-F238E27FC236}">
                <a16:creationId xmlns:a16="http://schemas.microsoft.com/office/drawing/2014/main" id="{67807DEE-7B6A-4CED-9FF6-A816F553964A}"/>
              </a:ext>
            </a:extLst>
          </p:cNvPr>
          <p:cNvPicPr>
            <a:picLocks noChangeAspect="1"/>
          </p:cNvPicPr>
          <p:nvPr/>
        </p:nvPicPr>
        <p:blipFill>
          <a:blip r:embed="rId5"/>
          <a:stretch>
            <a:fillRect/>
          </a:stretch>
        </p:blipFill>
        <p:spPr>
          <a:xfrm>
            <a:off x="6174184" y="2754903"/>
            <a:ext cx="5685897" cy="2842949"/>
          </a:xfrm>
          <a:prstGeom prst="rect">
            <a:avLst/>
          </a:prstGeom>
        </p:spPr>
      </p:pic>
    </p:spTree>
    <p:extLst>
      <p:ext uri="{BB962C8B-B14F-4D97-AF65-F5344CB8AC3E}">
        <p14:creationId xmlns:p14="http://schemas.microsoft.com/office/powerpoint/2010/main" val="900430753"/>
      </p:ext>
    </p:extLst>
  </p:cSld>
  <p:clrMapOvr>
    <a:masterClrMapping/>
  </p:clrMapOvr>
</p:sld>
</file>

<file path=ppt/theme/theme1.xml><?xml version="1.0" encoding="utf-8"?>
<a:theme xmlns:a="http://schemas.openxmlformats.org/drawingml/2006/main" name="學長專題">
  <a:themeElements>
    <a:clrScheme name="學長專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學長專題">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zh-TW" altLang="en-US" sz="1800" b="0" i="0" u="none" strike="noStrike" cap="none" normalizeH="0" baseline="0" smtClean="0">
            <a:ln>
              <a:noFill/>
            </a:ln>
            <a:solidFill>
              <a:schemeClr val="bg1"/>
            </a:solidFill>
            <a:effectLst/>
            <a:latin typeface="Arial" charset="0"/>
            <a:ea typeface="新細明體" pitchFamily="18" charset="-12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zh-TW" altLang="en-US" sz="1800" b="0" i="0" u="none" strike="noStrike" cap="none" normalizeH="0" baseline="0" smtClean="0">
            <a:ln>
              <a:noFill/>
            </a:ln>
            <a:solidFill>
              <a:schemeClr val="bg1"/>
            </a:solidFill>
            <a:effectLst/>
            <a:latin typeface="Arial" charset="0"/>
            <a:ea typeface="新細明體" pitchFamily="18" charset="-120"/>
            <a:cs typeface="Arial" charset="0"/>
          </a:defRPr>
        </a:defPPr>
      </a:lstStyle>
    </a:lnDef>
  </a:objectDefaults>
  <a:extraClrSchemeLst>
    <a:extraClrScheme>
      <a:clrScheme name="學長專題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學長專題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學長專題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學長專題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學長專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學長專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學長專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zh-TW" altLang="en-US" sz="1800" b="0" i="0" u="none" strike="noStrike" cap="none" normalizeH="0" baseline="0" smtClean="0">
            <a:ln>
              <a:noFill/>
            </a:ln>
            <a:solidFill>
              <a:schemeClr val="bg1"/>
            </a:solidFill>
            <a:effectLst/>
            <a:latin typeface="Arial" charset="0"/>
            <a:ea typeface="新細明體" pitchFamily="18" charset="-12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zh-TW" altLang="en-US" sz="1800" b="0" i="0" u="none" strike="noStrike" cap="none" normalizeH="0" baseline="0" smtClean="0">
            <a:ln>
              <a:noFill/>
            </a:ln>
            <a:solidFill>
              <a:schemeClr val="bg1"/>
            </a:solidFill>
            <a:effectLst/>
            <a:latin typeface="Arial" charset="0"/>
            <a:ea typeface="新細明體" pitchFamily="18" charset="-120"/>
            <a:cs typeface="Arial" charset="0"/>
          </a:defRPr>
        </a:defPPr>
      </a:lstStyle>
    </a:lnDef>
  </a:objectDefaults>
  <a:extraClrSchemeLst>
    <a:extraClrScheme>
      <a:clrScheme name="預設簡報設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25879</TotalTime>
  <Words>2686</Words>
  <Application>Microsoft Office PowerPoint</Application>
  <PresentationFormat>寬螢幕</PresentationFormat>
  <Paragraphs>810</Paragraphs>
  <Slides>28</Slides>
  <Notes>28</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28</vt:i4>
      </vt:variant>
    </vt:vector>
  </HeadingPairs>
  <TitlesOfParts>
    <vt:vector size="43" baseType="lpstr">
      <vt:lpstr>微軟正黑體</vt:lpstr>
      <vt:lpstr>PMingLiU</vt:lpstr>
      <vt:lpstr>PMingLiU</vt:lpstr>
      <vt:lpstr>標楷體</vt:lpstr>
      <vt:lpstr>Arial</vt:lpstr>
      <vt:lpstr>Arial Black</vt:lpstr>
      <vt:lpstr>Calibri</vt:lpstr>
      <vt:lpstr>Calibri Light</vt:lpstr>
      <vt:lpstr>Cambria Math</vt:lpstr>
      <vt:lpstr>Rockwell Extra Bold</vt:lpstr>
      <vt:lpstr>Times New Roman</vt:lpstr>
      <vt:lpstr>Wingdings</vt:lpstr>
      <vt:lpstr>學長專題</vt:lpstr>
      <vt:lpstr>預設簡報設計</vt:lpstr>
      <vt:lpstr>Office 佈景主題</vt:lpstr>
      <vt:lpstr>PowerPoint 簡報</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victor Liu</dc:creator>
  <cp:lastModifiedBy>victor Liu</cp:lastModifiedBy>
  <cp:revision>161</cp:revision>
  <cp:lastPrinted>2025-05-01T07:14:56Z</cp:lastPrinted>
  <dcterms:created xsi:type="dcterms:W3CDTF">2025-02-16T07:27:08Z</dcterms:created>
  <dcterms:modified xsi:type="dcterms:W3CDTF">2025-05-28T12:44:25Z</dcterms:modified>
</cp:coreProperties>
</file>